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68" r:id="rId4"/>
    <p:sldId id="263" r:id="rId5"/>
    <p:sldId id="267" r:id="rId6"/>
    <p:sldId id="269" r:id="rId7"/>
    <p:sldId id="257" r:id="rId8"/>
    <p:sldId id="260" r:id="rId9"/>
    <p:sldId id="261" r:id="rId10"/>
    <p:sldId id="262" r:id="rId11"/>
    <p:sldId id="264" r:id="rId12"/>
    <p:sldId id="270"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7388" autoAdjust="0"/>
  </p:normalViewPr>
  <p:slideViewPr>
    <p:cSldViewPr snapToGrid="0">
      <p:cViewPr varScale="1">
        <p:scale>
          <a:sx n="53" d="100"/>
          <a:sy n="53"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B302F-8BFD-46A9-8DCD-D8287498B242}"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68BD8-C1BD-441D-AC6A-BE3071085BCA}" type="slidenum">
              <a:rPr lang="en-US" smtClean="0"/>
              <a:t>‹#›</a:t>
            </a:fld>
            <a:endParaRPr lang="en-US"/>
          </a:p>
        </p:txBody>
      </p:sp>
    </p:spTree>
    <p:extLst>
      <p:ext uri="{BB962C8B-B14F-4D97-AF65-F5344CB8AC3E}">
        <p14:creationId xmlns:p14="http://schemas.microsoft.com/office/powerpoint/2010/main" val="209673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virginiareportcard.com/map.ph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irginiareportcard.com/map.php"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dropbox.com/sh/c4xyyft8pe8p51o/AAAoO-_kW7Uc79t0XhQQIKtda/Locality%20data%20sheets?dl=0&amp;subfolder_nav_tracking=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a template</a:t>
            </a:r>
            <a:r>
              <a:rPr lang="en-US" baseline="0" dirty="0" smtClean="0"/>
              <a:t>.  Please </a:t>
            </a:r>
            <a:r>
              <a:rPr lang="en-US" dirty="0" smtClean="0"/>
              <a:t>modify</a:t>
            </a:r>
            <a:r>
              <a:rPr lang="en-US" baseline="0" dirty="0" smtClean="0"/>
              <a:t> as needed for your messaging and marketing purposes related to Building Child Care Supply in your community.  </a:t>
            </a:r>
          </a:p>
          <a:p>
            <a:endParaRPr lang="en-US" baseline="0" dirty="0" smtClean="0"/>
          </a:p>
          <a:p>
            <a:r>
              <a:rPr lang="en-US" baseline="0" dirty="0" smtClean="0"/>
              <a:t>Questions?  Contact Vanessa Di Leo at vanessa.dileo@dss.virginia.gov. </a:t>
            </a:r>
            <a:endParaRPr lang="en-US" dirty="0"/>
          </a:p>
        </p:txBody>
      </p:sp>
      <p:sp>
        <p:nvSpPr>
          <p:cNvPr id="4" name="Slide Number Placeholder 3"/>
          <p:cNvSpPr>
            <a:spLocks noGrp="1"/>
          </p:cNvSpPr>
          <p:nvPr>
            <p:ph type="sldNum" sz="quarter" idx="10"/>
          </p:nvPr>
        </p:nvSpPr>
        <p:spPr/>
        <p:txBody>
          <a:bodyPr/>
          <a:lstStyle/>
          <a:p>
            <a:fld id="{13C68BD8-C1BD-441D-AC6A-BE3071085BCA}" type="slidenum">
              <a:rPr lang="en-US" smtClean="0"/>
              <a:t>1</a:t>
            </a:fld>
            <a:endParaRPr lang="en-US"/>
          </a:p>
        </p:txBody>
      </p:sp>
    </p:spTree>
    <p:extLst>
      <p:ext uri="{BB962C8B-B14F-4D97-AF65-F5344CB8AC3E}">
        <p14:creationId xmlns:p14="http://schemas.microsoft.com/office/powerpoint/2010/main" val="53498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 (EXAMPLE):  </a:t>
            </a:r>
            <a:r>
              <a:rPr lang="en-US" dirty="0" smtClean="0"/>
              <a:t>Welcome and</a:t>
            </a:r>
            <a:r>
              <a:rPr lang="en-US" baseline="0" dirty="0" smtClean="0"/>
              <a:t> thank you for joining us!  We are here to talk about child care and early care and education in our community.  Together we’ll explore why accessible, affordable, quality child care is so critically important, not only to children ages 0-12 and their families, but to the community as a whole.  When we build child care supply to meet identified community needs, we are also… </a:t>
            </a:r>
            <a:r>
              <a:rPr lang="en-US" b="1" baseline="0" dirty="0" smtClean="0"/>
              <a:t>SEE SLIDE.</a:t>
            </a:r>
          </a:p>
          <a:p>
            <a:endParaRPr lang="en-US" baseline="0" dirty="0" smtClean="0"/>
          </a:p>
          <a:p>
            <a:r>
              <a:rPr lang="en-US" b="1" baseline="0" dirty="0" smtClean="0"/>
              <a:t>SUPPLEMENTAL INFORMATION:</a:t>
            </a:r>
            <a:r>
              <a:rPr lang="en-US" baseline="0" dirty="0" smtClean="0"/>
              <a:t>  ChildcareVA.com contains lots of valuable information related to early care and education in VA, as well as specific resources related to Building Child Care Supply, such as the BCCS Toolkit, Community Profile template, Identifying Resources worksheet, and links to data sources. </a:t>
            </a:r>
            <a:endParaRPr lang="en-US" dirty="0"/>
          </a:p>
        </p:txBody>
      </p:sp>
      <p:sp>
        <p:nvSpPr>
          <p:cNvPr id="4" name="Slide Number Placeholder 3"/>
          <p:cNvSpPr>
            <a:spLocks noGrp="1"/>
          </p:cNvSpPr>
          <p:nvPr>
            <p:ph type="sldNum" sz="quarter" idx="10"/>
          </p:nvPr>
        </p:nvSpPr>
        <p:spPr/>
        <p:txBody>
          <a:bodyPr/>
          <a:lstStyle/>
          <a:p>
            <a:fld id="{13C68BD8-C1BD-441D-AC6A-BE3071085BCA}" type="slidenum">
              <a:rPr lang="en-US" smtClean="0"/>
              <a:t>2</a:t>
            </a:fld>
            <a:endParaRPr lang="en-US"/>
          </a:p>
        </p:txBody>
      </p:sp>
    </p:spTree>
    <p:extLst>
      <p:ext uri="{BB962C8B-B14F-4D97-AF65-F5344CB8AC3E}">
        <p14:creationId xmlns:p14="http://schemas.microsoft.com/office/powerpoint/2010/main" val="4024425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SAY:</a:t>
            </a:r>
            <a:r>
              <a:rPr lang="en-US" baseline="0" dirty="0" smtClean="0"/>
              <a:t>  Let’s take a closer look at the general need in our city/county… </a:t>
            </a:r>
            <a:r>
              <a:rPr lang="en-US" b="1" baseline="0" dirty="0" smtClean="0"/>
              <a:t>REVIEW SLIDE. </a:t>
            </a:r>
            <a:r>
              <a:rPr lang="en-US" b="0" baseline="0" dirty="0" smtClean="0"/>
              <a:t>A strong network of early care and education programs and services can meet all of these needs and set young children on a path for success in school, work and life.  The research is clear and overwhelming—a child’s early experiences and learning shape the person they become.   This is an invaluable window.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ASK:  </a:t>
            </a:r>
            <a:r>
              <a:rPr lang="en-US" b="0" baseline="0" dirty="0" smtClean="0"/>
              <a:t>If we invest the necessary attention and resources, what are the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PROMOTE GROUP DISCUSSION ABOUT THE SHORT AND LONG TERM BENEFITS OF QUALITY CHILD CARE / EARLY CARE AND EDUCATION.  See Toolkit for examples.</a:t>
            </a:r>
            <a:endParaRPr lang="en-US" b="1" dirty="0" smtClean="0"/>
          </a:p>
          <a:p>
            <a:endParaRPr lang="en-US" b="1" baseline="0" dirty="0" smtClean="0"/>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13C68BD8-C1BD-441D-AC6A-BE3071085BCA}" type="slidenum">
              <a:rPr lang="en-US" smtClean="0"/>
              <a:t>3</a:t>
            </a:fld>
            <a:endParaRPr lang="en-US"/>
          </a:p>
        </p:txBody>
      </p:sp>
    </p:spTree>
    <p:extLst>
      <p:ext uri="{BB962C8B-B14F-4D97-AF65-F5344CB8AC3E}">
        <p14:creationId xmlns:p14="http://schemas.microsoft.com/office/powerpoint/2010/main" val="431191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b="1" baseline="0" dirty="0" smtClean="0"/>
              <a:t> </a:t>
            </a:r>
            <a:r>
              <a:rPr lang="en-US" baseline="0" dirty="0" smtClean="0"/>
              <a:t>for a volunteer to read each statement out loud. </a:t>
            </a:r>
            <a:endParaRPr lang="en-US" dirty="0"/>
          </a:p>
        </p:txBody>
      </p:sp>
      <p:sp>
        <p:nvSpPr>
          <p:cNvPr id="4" name="Slide Number Placeholder 3"/>
          <p:cNvSpPr>
            <a:spLocks noGrp="1"/>
          </p:cNvSpPr>
          <p:nvPr>
            <p:ph type="sldNum" sz="quarter" idx="10"/>
          </p:nvPr>
        </p:nvSpPr>
        <p:spPr/>
        <p:txBody>
          <a:bodyPr/>
          <a:lstStyle/>
          <a:p>
            <a:fld id="{13C68BD8-C1BD-441D-AC6A-BE3071085BCA}" type="slidenum">
              <a:rPr lang="en-US" smtClean="0"/>
              <a:t>4</a:t>
            </a:fld>
            <a:endParaRPr lang="en-US"/>
          </a:p>
        </p:txBody>
      </p:sp>
    </p:spTree>
    <p:extLst>
      <p:ext uri="{BB962C8B-B14F-4D97-AF65-F5344CB8AC3E}">
        <p14:creationId xmlns:p14="http://schemas.microsoft.com/office/powerpoint/2010/main" val="299770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baseline="0" dirty="0" smtClean="0"/>
              <a:t>  </a:t>
            </a:r>
            <a:r>
              <a:rPr lang="en-US" dirty="0" smtClean="0"/>
              <a:t>How are we doing in VA?  VECF</a:t>
            </a:r>
            <a:r>
              <a:rPr lang="en-US" baseline="0" dirty="0" smtClean="0"/>
              <a:t> and the Office of School Readiness share these stats… </a:t>
            </a:r>
            <a:r>
              <a:rPr lang="en-US" b="1" dirty="0" smtClean="0"/>
              <a:t>REVIEW SLIDE. </a:t>
            </a:r>
          </a:p>
          <a:p>
            <a:endParaRPr lang="en-US" b="1" dirty="0" smtClean="0"/>
          </a:p>
          <a:p>
            <a:r>
              <a:rPr lang="en-US" b="1" dirty="0" smtClean="0"/>
              <a:t>ASK:</a:t>
            </a:r>
            <a:r>
              <a:rPr lang="en-US" b="1" baseline="0" dirty="0" smtClean="0"/>
              <a:t>  </a:t>
            </a:r>
            <a:r>
              <a:rPr lang="en-US" b="0" baseline="0" dirty="0" smtClean="0"/>
              <a:t>Do these stats surprise you?  What is your response?  </a:t>
            </a:r>
          </a:p>
          <a:p>
            <a:endParaRPr lang="en-US" b="0" baseline="0" dirty="0" smtClean="0"/>
          </a:p>
        </p:txBody>
      </p:sp>
      <p:sp>
        <p:nvSpPr>
          <p:cNvPr id="4" name="Slide Number Placeholder 3"/>
          <p:cNvSpPr>
            <a:spLocks noGrp="1"/>
          </p:cNvSpPr>
          <p:nvPr>
            <p:ph type="sldNum" sz="quarter" idx="10"/>
          </p:nvPr>
        </p:nvSpPr>
        <p:spPr/>
        <p:txBody>
          <a:bodyPr/>
          <a:lstStyle/>
          <a:p>
            <a:fld id="{13C68BD8-C1BD-441D-AC6A-BE3071085BCA}" type="slidenum">
              <a:rPr lang="en-US" smtClean="0"/>
              <a:t>5</a:t>
            </a:fld>
            <a:endParaRPr lang="en-US"/>
          </a:p>
        </p:txBody>
      </p:sp>
    </p:spTree>
    <p:extLst>
      <p:ext uri="{BB962C8B-B14F-4D97-AF65-F5344CB8AC3E}">
        <p14:creationId xmlns:p14="http://schemas.microsoft.com/office/powerpoint/2010/main" val="293074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available data resources to</a:t>
            </a:r>
            <a:r>
              <a:rPr lang="en-US" sz="1200" kern="1200" baseline="0" dirty="0" smtClean="0">
                <a:solidFill>
                  <a:schemeClr val="tx1"/>
                </a:solidFill>
                <a:effectLst/>
                <a:latin typeface="+mn-lt"/>
                <a:ea typeface="+mn-ea"/>
                <a:cs typeface="+mn-cs"/>
              </a:rPr>
              <a:t> help us drill down and better understand the school readiness picture, for example the Biennial School Readiness Report Card from the</a:t>
            </a:r>
            <a:r>
              <a:rPr lang="en-US" sz="1200" kern="1200" dirty="0" smtClean="0">
                <a:solidFill>
                  <a:schemeClr val="tx1"/>
                </a:solidFill>
                <a:effectLst/>
                <a:latin typeface="+mn-lt"/>
                <a:ea typeface="+mn-ea"/>
                <a:cs typeface="+mn-cs"/>
              </a:rPr>
              <a:t> Virginia Early Childhood Foundation</a:t>
            </a:r>
            <a:r>
              <a:rPr lang="en-US" sz="1200" kern="1200" baseline="0" dirty="0" smtClean="0">
                <a:solidFill>
                  <a:schemeClr val="tx1"/>
                </a:solidFill>
                <a:effectLst/>
                <a:latin typeface="+mn-lt"/>
                <a:ea typeface="+mn-ea"/>
                <a:cs typeface="+mn-cs"/>
              </a:rPr>
              <a:t>’s mapping tool.  </a:t>
            </a:r>
            <a:r>
              <a:rPr lang="en-US" sz="1200" b="1" kern="1200" baseline="0" dirty="0" smtClean="0">
                <a:solidFill>
                  <a:schemeClr val="tx1"/>
                </a:solidFill>
                <a:effectLst/>
                <a:latin typeface="+mn-lt"/>
                <a:ea typeface="+mn-ea"/>
                <a:cs typeface="+mn-cs"/>
              </a:rPr>
              <a:t>COMPARE DATA SETS AND ALLOW A BRIEF PERIOD FOR REFLECTION. </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http://www.virginiareportcard.com/map.php</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3C68BD8-C1BD-441D-AC6A-BE3071085BCA}" type="slidenum">
              <a:rPr lang="en-US" smtClean="0"/>
              <a:t>6</a:t>
            </a:fld>
            <a:endParaRPr lang="en-US"/>
          </a:p>
        </p:txBody>
      </p:sp>
    </p:spTree>
    <p:extLst>
      <p:ext uri="{BB962C8B-B14F-4D97-AF65-F5344CB8AC3E}">
        <p14:creationId xmlns:p14="http://schemas.microsoft.com/office/powerpoint/2010/main" val="91023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PREPARE</a:t>
            </a:r>
            <a:r>
              <a:rPr lang="en-US" sz="1200" b="1" kern="1200" baseline="0" dirty="0" smtClean="0">
                <a:solidFill>
                  <a:schemeClr val="tx1"/>
                </a:solidFill>
                <a:effectLst/>
                <a:latin typeface="+mn-lt"/>
                <a:ea typeface="+mn-ea"/>
                <a:cs typeface="+mn-cs"/>
              </a:rPr>
              <a:t> THIS SLIDE </a:t>
            </a:r>
            <a:r>
              <a:rPr lang="en-US" sz="1200" b="1" kern="1200" dirty="0" smtClean="0">
                <a:solidFill>
                  <a:schemeClr val="tx1"/>
                </a:solidFill>
                <a:effectLst/>
                <a:latin typeface="+mn-lt"/>
                <a:ea typeface="+mn-ea"/>
                <a:cs typeface="+mn-cs"/>
              </a:rPr>
              <a:t>USING YOUR COMMUNITY CHILD CARE PROFILE</a:t>
            </a:r>
            <a:r>
              <a:rPr lang="en-US" sz="1200" b="1" kern="1200" baseline="0" dirty="0" smtClean="0">
                <a:solidFill>
                  <a:schemeClr val="tx1"/>
                </a:solidFill>
                <a:effectLst/>
                <a:latin typeface="+mn-lt"/>
                <a:ea typeface="+mn-ea"/>
                <a:cs typeface="+mn-cs"/>
              </a:rPr>
              <a:t> FROM THE TOOLKIT, OR VISIT THE WEBSITES BELOW AND TAKE SCREENSHOTS OF THE DATA FOR YOUR COUNTY/CITY. </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SHOWN HERE</a:t>
            </a:r>
            <a:r>
              <a:rPr lang="en-US" sz="1200" b="1"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Virginia Early Childhood Foundation:  </a:t>
            </a:r>
            <a:r>
              <a:rPr lang="en-US" sz="1200" u="sng" kern="1200" dirty="0" smtClean="0">
                <a:solidFill>
                  <a:schemeClr val="tx1"/>
                </a:solidFill>
                <a:effectLst/>
                <a:latin typeface="+mn-lt"/>
                <a:ea typeface="+mn-ea"/>
                <a:cs typeface="+mn-cs"/>
                <a:hlinkClick r:id="rId3"/>
              </a:rPr>
              <a:t>http://www.virginiareportcard.com/map.php</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SHOWN HERE</a:t>
            </a:r>
            <a:r>
              <a:rPr lang="en-US" sz="1200" b="1"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View the </a:t>
            </a:r>
            <a:r>
              <a:rPr lang="en-US" sz="1200" u="sng" kern="1200" dirty="0" smtClean="0">
                <a:solidFill>
                  <a:schemeClr val="tx1"/>
                </a:solidFill>
                <a:effectLst/>
                <a:latin typeface="+mn-lt"/>
                <a:ea typeface="+mn-ea"/>
                <a:cs typeface="+mn-cs"/>
                <a:hlinkClick r:id="rId4"/>
              </a:rPr>
              <a:t>Fall 2019 Readiness Report</a:t>
            </a:r>
            <a:r>
              <a:rPr lang="en-US" sz="1200" kern="1200" dirty="0" smtClean="0">
                <a:solidFill>
                  <a:schemeClr val="tx1"/>
                </a:solidFill>
                <a:effectLst/>
                <a:latin typeface="+mn-lt"/>
                <a:ea typeface="+mn-ea"/>
                <a:cs typeface="+mn-cs"/>
              </a:rPr>
              <a:t> for your locality, including Virginia Kindergarten Readiness Program assessments and access data for publicly-funded early childhood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C68BD8-C1BD-441D-AC6A-BE3071085BCA}" type="slidenum">
              <a:rPr lang="en-US" smtClean="0"/>
              <a:t>7</a:t>
            </a:fld>
            <a:endParaRPr lang="en-US"/>
          </a:p>
        </p:txBody>
      </p:sp>
    </p:spTree>
    <p:extLst>
      <p:ext uri="{BB962C8B-B14F-4D97-AF65-F5344CB8AC3E}">
        <p14:creationId xmlns:p14="http://schemas.microsoft.com/office/powerpoint/2010/main" val="270022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explored the need for quality child care and why it is important – so, what does our child care landscape look like?  </a:t>
            </a:r>
          </a:p>
          <a:p>
            <a:endParaRPr lang="en-US" baseline="0" dirty="0" smtClean="0"/>
          </a:p>
          <a:p>
            <a:r>
              <a:rPr lang="en-US" baseline="0" dirty="0" smtClean="0"/>
              <a:t>Here are some of the factors we must consider… </a:t>
            </a:r>
            <a:r>
              <a:rPr lang="en-US" b="1" baseline="0" dirty="0" smtClean="0"/>
              <a:t>REVIEW SLIDE</a:t>
            </a:r>
            <a:r>
              <a:rPr lang="en-US" baseline="0" dirty="0" smtClean="0"/>
              <a:t>.</a:t>
            </a:r>
          </a:p>
          <a:p>
            <a:endParaRPr lang="en-US" baseline="0" dirty="0" smtClean="0"/>
          </a:p>
          <a:p>
            <a:r>
              <a:rPr lang="en-US" b="1" baseline="0" dirty="0" smtClean="0"/>
              <a:t>ASK:  </a:t>
            </a:r>
            <a:r>
              <a:rPr lang="en-US" baseline="0" dirty="0" smtClean="0"/>
              <a:t>What are your thoughts?  What is your current understanding of whether we have adequate spaces and quality of CC available?  Which of these stand out to you?  What are your greatest concerns?  </a:t>
            </a:r>
          </a:p>
          <a:p>
            <a:endParaRPr lang="en-US" baseline="0" dirty="0" smtClean="0"/>
          </a:p>
        </p:txBody>
      </p:sp>
      <p:sp>
        <p:nvSpPr>
          <p:cNvPr id="4" name="Slide Number Placeholder 3"/>
          <p:cNvSpPr>
            <a:spLocks noGrp="1"/>
          </p:cNvSpPr>
          <p:nvPr>
            <p:ph type="sldNum" sz="quarter" idx="10"/>
          </p:nvPr>
        </p:nvSpPr>
        <p:spPr/>
        <p:txBody>
          <a:bodyPr/>
          <a:lstStyle/>
          <a:p>
            <a:fld id="{13C68BD8-C1BD-441D-AC6A-BE3071085BCA}" type="slidenum">
              <a:rPr lang="en-US" smtClean="0"/>
              <a:t>8</a:t>
            </a:fld>
            <a:endParaRPr lang="en-US"/>
          </a:p>
        </p:txBody>
      </p:sp>
    </p:spTree>
    <p:extLst>
      <p:ext uri="{BB962C8B-B14F-4D97-AF65-F5344CB8AC3E}">
        <p14:creationId xmlns:p14="http://schemas.microsoft.com/office/powerpoint/2010/main" val="228950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SHARE</a:t>
            </a:r>
            <a:r>
              <a:rPr lang="en-US" baseline="0" dirty="0" smtClean="0"/>
              <a:t> data you have gathered for your city/county.   This may be a brief overview or a deeper dive, depending on the audience, time allotted, and purpose of the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lnSpc>
                <a:spcPct val="120000"/>
              </a:lnSpc>
              <a:spcBef>
                <a:spcPts val="0"/>
              </a:spcBef>
              <a:buNone/>
            </a:pPr>
            <a:r>
              <a:rPr lang="en-US" sz="1400" b="1" dirty="0" smtClean="0"/>
              <a:t>Demand</a:t>
            </a:r>
          </a:p>
          <a:p>
            <a:pPr marL="0" indent="0">
              <a:lnSpc>
                <a:spcPct val="120000"/>
              </a:lnSpc>
              <a:spcBef>
                <a:spcPts val="0"/>
              </a:spcBef>
              <a:buNone/>
            </a:pPr>
            <a:r>
              <a:rPr lang="en-US" sz="1200" dirty="0" smtClean="0"/>
              <a:t>     Number and ages of children</a:t>
            </a:r>
            <a:endParaRPr lang="en-US" sz="400" dirty="0" smtClean="0"/>
          </a:p>
          <a:p>
            <a:pPr marL="0" indent="0">
              <a:lnSpc>
                <a:spcPct val="120000"/>
              </a:lnSpc>
              <a:spcBef>
                <a:spcPts val="0"/>
              </a:spcBef>
              <a:buNone/>
            </a:pPr>
            <a:r>
              <a:rPr lang="en-US" sz="1400" b="1" dirty="0" smtClean="0"/>
              <a:t>Supply</a:t>
            </a:r>
          </a:p>
          <a:p>
            <a:pPr marL="0" indent="0">
              <a:lnSpc>
                <a:spcPct val="120000"/>
              </a:lnSpc>
              <a:spcBef>
                <a:spcPts val="0"/>
              </a:spcBef>
              <a:buNone/>
            </a:pPr>
            <a:r>
              <a:rPr lang="en-US" sz="1200" dirty="0" smtClean="0"/>
              <a:t>     Types and capacity of child care programs</a:t>
            </a:r>
            <a:endParaRPr lang="en-US" sz="400" dirty="0" smtClean="0"/>
          </a:p>
          <a:p>
            <a:pPr marL="0" indent="0">
              <a:lnSpc>
                <a:spcPct val="120000"/>
              </a:lnSpc>
              <a:spcBef>
                <a:spcPts val="0"/>
              </a:spcBef>
              <a:buNone/>
            </a:pPr>
            <a:r>
              <a:rPr lang="en-US" sz="1400" b="1" dirty="0" smtClean="0"/>
              <a:t>Affordability</a:t>
            </a:r>
          </a:p>
          <a:p>
            <a:pPr marL="0" indent="0">
              <a:lnSpc>
                <a:spcPct val="120000"/>
              </a:lnSpc>
              <a:spcBef>
                <a:spcPts val="0"/>
              </a:spcBef>
              <a:buNone/>
            </a:pPr>
            <a:r>
              <a:rPr lang="en-US" sz="1400" b="1" dirty="0" smtClean="0"/>
              <a:t>     </a:t>
            </a:r>
            <a:r>
              <a:rPr lang="en-US" sz="1200" dirty="0" smtClean="0"/>
              <a:t>Cost of care versus income levels</a:t>
            </a:r>
            <a:endParaRPr lang="en-US" sz="400" dirty="0" smtClean="0"/>
          </a:p>
          <a:p>
            <a:pPr marL="0" indent="0">
              <a:lnSpc>
                <a:spcPct val="120000"/>
              </a:lnSpc>
              <a:spcBef>
                <a:spcPts val="0"/>
              </a:spcBef>
              <a:buNone/>
            </a:pPr>
            <a:r>
              <a:rPr lang="en-US" sz="1400" b="1" dirty="0" smtClean="0"/>
              <a:t>Quality</a:t>
            </a:r>
          </a:p>
          <a:p>
            <a:pPr marL="0" indent="0">
              <a:lnSpc>
                <a:spcPct val="120000"/>
              </a:lnSpc>
              <a:spcBef>
                <a:spcPts val="0"/>
              </a:spcBef>
              <a:buNone/>
            </a:pPr>
            <a:r>
              <a:rPr lang="en-US" sz="1400" b="1" dirty="0" smtClean="0"/>
              <a:t>     </a:t>
            </a:r>
            <a:r>
              <a:rPr lang="en-US" sz="1200" dirty="0" smtClean="0"/>
              <a:t>Measuring and improving</a:t>
            </a:r>
            <a:endParaRPr lang="en-US" sz="400" dirty="0" smtClean="0"/>
          </a:p>
          <a:p>
            <a:pPr marL="0" indent="0">
              <a:lnSpc>
                <a:spcPct val="120000"/>
              </a:lnSpc>
              <a:spcBef>
                <a:spcPts val="0"/>
              </a:spcBef>
              <a:buNone/>
            </a:pPr>
            <a:r>
              <a:rPr lang="en-US" sz="1400" b="1" dirty="0" smtClean="0"/>
              <a:t>Barriers</a:t>
            </a:r>
          </a:p>
          <a:p>
            <a:pPr marL="0" indent="0">
              <a:lnSpc>
                <a:spcPct val="120000"/>
              </a:lnSpc>
              <a:spcBef>
                <a:spcPts val="0"/>
              </a:spcBef>
              <a:buNone/>
            </a:pPr>
            <a:r>
              <a:rPr lang="en-US" sz="1400" b="1" dirty="0" smtClean="0"/>
              <a:t>     </a:t>
            </a:r>
            <a:r>
              <a:rPr lang="en-US" sz="1200" dirty="0" smtClean="0"/>
              <a:t>What gets in the way?</a:t>
            </a:r>
            <a:endParaRPr lang="en-US" sz="400" dirty="0" smtClean="0"/>
          </a:p>
          <a:p>
            <a:pPr marL="0" indent="0">
              <a:lnSpc>
                <a:spcPct val="120000"/>
              </a:lnSpc>
              <a:spcBef>
                <a:spcPts val="0"/>
              </a:spcBef>
              <a:buNone/>
            </a:pPr>
            <a:r>
              <a:rPr lang="en-US" sz="1400" b="1" dirty="0" smtClean="0"/>
              <a:t>Unmet needs</a:t>
            </a:r>
          </a:p>
          <a:p>
            <a:pPr marL="0" indent="0">
              <a:lnSpc>
                <a:spcPct val="120000"/>
              </a:lnSpc>
              <a:spcBef>
                <a:spcPts val="0"/>
              </a:spcBef>
              <a:buNone/>
            </a:pPr>
            <a:r>
              <a:rPr lang="en-US" sz="1400" b="1" dirty="0" smtClean="0"/>
              <a:t>     </a:t>
            </a:r>
            <a:r>
              <a:rPr lang="en-US" sz="1200" dirty="0" smtClean="0"/>
              <a:t>Infant care? Weekend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3C68BD8-C1BD-441D-AC6A-BE3071085BCA}" type="slidenum">
              <a:rPr lang="en-US" smtClean="0"/>
              <a:t>9</a:t>
            </a:fld>
            <a:endParaRPr lang="en-US"/>
          </a:p>
        </p:txBody>
      </p:sp>
    </p:spTree>
    <p:extLst>
      <p:ext uri="{BB962C8B-B14F-4D97-AF65-F5344CB8AC3E}">
        <p14:creationId xmlns:p14="http://schemas.microsoft.com/office/powerpoint/2010/main" val="240526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A3AFA3-0367-41B1-A1B5-EBE5802CF681}"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415618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3AFA3-0367-41B1-A1B5-EBE5802CF681}"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361359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3AFA3-0367-41B1-A1B5-EBE5802CF681}"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114276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3AFA3-0367-41B1-A1B5-EBE5802CF681}"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112166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A3AFA3-0367-41B1-A1B5-EBE5802CF681}"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170735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A3AFA3-0367-41B1-A1B5-EBE5802CF681}"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392262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A3AFA3-0367-41B1-A1B5-EBE5802CF681}"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212888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A3AFA3-0367-41B1-A1B5-EBE5802CF681}" type="datetimeFigureOut">
              <a:rPr lang="en-US" smtClean="0"/>
              <a:t>5/20/2020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222933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3AFA3-0367-41B1-A1B5-EBE5802CF681}" type="datetimeFigureOut">
              <a:rPr lang="en-US" smtClean="0"/>
              <a:t>5/20/2020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388447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A3AFA3-0367-41B1-A1B5-EBE5802CF681}"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7337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A3AFA3-0367-41B1-A1B5-EBE5802CF681}"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263592-B49C-491F-A4AE-3FD98E2BBEF2}" type="slidenum">
              <a:rPr lang="en-US" smtClean="0"/>
              <a:t>‹#›</a:t>
            </a:fld>
            <a:endParaRPr lang="en-US"/>
          </a:p>
        </p:txBody>
      </p:sp>
    </p:spTree>
    <p:extLst>
      <p:ext uri="{BB962C8B-B14F-4D97-AF65-F5344CB8AC3E}">
        <p14:creationId xmlns:p14="http://schemas.microsoft.com/office/powerpoint/2010/main" val="262048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3AFA3-0367-41B1-A1B5-EBE5802CF681}" type="datetimeFigureOut">
              <a:rPr lang="en-US" smtClean="0"/>
              <a:t>5/20/2020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63592-B49C-491F-A4AE-3FD98E2BBEF2}" type="slidenum">
              <a:rPr lang="en-US" smtClean="0"/>
              <a:t>‹#›</a:t>
            </a:fld>
            <a:endParaRPr lang="en-US"/>
          </a:p>
        </p:txBody>
      </p:sp>
    </p:spTree>
    <p:extLst>
      <p:ext uri="{BB962C8B-B14F-4D97-AF65-F5344CB8AC3E}">
        <p14:creationId xmlns:p14="http://schemas.microsoft.com/office/powerpoint/2010/main" val="1462320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virginiareportcard.com/map.ph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333500"/>
          </a:xfrm>
        </p:spPr>
        <p:txBody>
          <a:bodyPr>
            <a:normAutofit/>
          </a:bodyPr>
          <a:lstStyle/>
          <a:p>
            <a:r>
              <a:rPr lang="en-US" b="1" dirty="0" smtClean="0">
                <a:solidFill>
                  <a:srgbClr val="002060"/>
                </a:solidFill>
                <a:latin typeface="Garamond" panose="02020404030301010803" pitchFamily="18" charset="0"/>
              </a:rPr>
              <a:t>Building Child Care Supply</a:t>
            </a:r>
            <a:endParaRPr lang="en-US" b="1" dirty="0">
              <a:solidFill>
                <a:srgbClr val="002060"/>
              </a:solidFill>
              <a:latin typeface="Garamond" panose="02020404030301010803" pitchFamily="18" charset="0"/>
            </a:endParaRPr>
          </a:p>
        </p:txBody>
      </p:sp>
      <p:sp>
        <p:nvSpPr>
          <p:cNvPr id="3" name="Subtitle 2"/>
          <p:cNvSpPr>
            <a:spLocks noGrp="1"/>
          </p:cNvSpPr>
          <p:nvPr>
            <p:ph type="subTitle" idx="1"/>
          </p:nvPr>
        </p:nvSpPr>
        <p:spPr>
          <a:xfrm>
            <a:off x="1524000" y="1514550"/>
            <a:ext cx="9144000" cy="1199999"/>
          </a:xfrm>
        </p:spPr>
        <p:txBody>
          <a:bodyPr/>
          <a:lstStyle/>
          <a:p>
            <a:r>
              <a:rPr lang="en-US" dirty="0" smtClean="0"/>
              <a:t>Insert Group or Project Name / Agency Name</a:t>
            </a:r>
            <a:endParaRPr lang="en-US" dirty="0"/>
          </a:p>
          <a:p>
            <a:r>
              <a:rPr lang="en-US" dirty="0" smtClean="0"/>
              <a:t>Insert logo, date, etc.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 y="2359101"/>
            <a:ext cx="10514400" cy="3962400"/>
          </a:xfrm>
          <a:prstGeom prst="rect">
            <a:avLst/>
          </a:prstGeom>
        </p:spPr>
      </p:pic>
      <p:pic>
        <p:nvPicPr>
          <p:cNvPr id="5" name="Picture 4" descr="C:\Users\bzc88399\AppData\Local\Microsoft\Windows\INetCache\Content.Word\childcareva_com_logo@2x-1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334" y="5721350"/>
            <a:ext cx="3409950" cy="1136650"/>
          </a:xfrm>
          <a:prstGeom prst="rect">
            <a:avLst/>
          </a:prstGeom>
          <a:noFill/>
          <a:ln>
            <a:noFill/>
          </a:ln>
        </p:spPr>
      </p:pic>
    </p:spTree>
    <p:extLst>
      <p:ext uri="{BB962C8B-B14F-4D97-AF65-F5344CB8AC3E}">
        <p14:creationId xmlns:p14="http://schemas.microsoft.com/office/powerpoint/2010/main" val="1405963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40640"/>
            <a:ext cx="4003040" cy="1325563"/>
          </a:xfrm>
        </p:spPr>
        <p:txBody>
          <a:bodyPr/>
          <a:lstStyle/>
          <a:p>
            <a:r>
              <a:rPr lang="en-US" b="1" dirty="0" smtClean="0">
                <a:solidFill>
                  <a:srgbClr val="002060"/>
                </a:solidFill>
                <a:latin typeface="Garamond" panose="02020404030301010803" pitchFamily="18" charset="0"/>
              </a:rPr>
              <a:t>Our Future</a:t>
            </a:r>
            <a:endParaRPr lang="en-US" b="1" dirty="0">
              <a:solidFill>
                <a:srgbClr val="002060"/>
              </a:solidFill>
              <a:latin typeface="Garamond" panose="02020404030301010803" pitchFamily="18" charset="0"/>
            </a:endParaRPr>
          </a:p>
        </p:txBody>
      </p:sp>
      <p:sp>
        <p:nvSpPr>
          <p:cNvPr id="3" name="Content Placeholder 2"/>
          <p:cNvSpPr>
            <a:spLocks noGrp="1"/>
          </p:cNvSpPr>
          <p:nvPr>
            <p:ph idx="1"/>
          </p:nvPr>
        </p:nvSpPr>
        <p:spPr>
          <a:xfrm>
            <a:off x="7511306" y="721709"/>
            <a:ext cx="4680693" cy="5080000"/>
          </a:xfrm>
        </p:spPr>
        <p:txBody>
          <a:bodyPr>
            <a:noAutofit/>
          </a:bodyPr>
          <a:lstStyle/>
          <a:p>
            <a:pPr marL="0" indent="0">
              <a:buNone/>
            </a:pPr>
            <a:endParaRPr lang="en-US" sz="3200" dirty="0" smtClean="0"/>
          </a:p>
          <a:p>
            <a:pPr marL="0" indent="0">
              <a:buNone/>
            </a:pPr>
            <a:r>
              <a:rPr lang="en-US" sz="3200" dirty="0" smtClean="0"/>
              <a:t>How do we support early care and education? </a:t>
            </a:r>
          </a:p>
          <a:p>
            <a:pPr marL="0" indent="0">
              <a:buNone/>
            </a:pPr>
            <a:endParaRPr lang="en-US" sz="3200" dirty="0" smtClean="0"/>
          </a:p>
          <a:p>
            <a:pPr marL="0" indent="0">
              <a:buNone/>
            </a:pPr>
            <a:r>
              <a:rPr lang="en-US" sz="3200" dirty="0" smtClean="0"/>
              <a:t>How are we building child care supply and quality? </a:t>
            </a:r>
          </a:p>
          <a:p>
            <a:pPr marL="0" indent="0">
              <a:buNone/>
            </a:pPr>
            <a:endParaRPr lang="en-US" sz="3200" dirty="0" smtClean="0"/>
          </a:p>
          <a:p>
            <a:pPr marL="0" indent="0">
              <a:buNone/>
            </a:pPr>
            <a:r>
              <a:rPr lang="en-US" sz="3200" dirty="0" smtClean="0"/>
              <a:t>How are we sustaining quality programs? </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33" y="1197547"/>
            <a:ext cx="6694062" cy="4462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334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5812908" cy="1325563"/>
          </a:xfrm>
        </p:spPr>
        <p:txBody>
          <a:bodyPr/>
          <a:lstStyle/>
          <a:p>
            <a:r>
              <a:rPr lang="en-US" b="1" dirty="0" smtClean="0">
                <a:solidFill>
                  <a:srgbClr val="002060"/>
                </a:solidFill>
                <a:latin typeface="Garamond" panose="02020404030301010803" pitchFamily="18" charset="0"/>
              </a:rPr>
              <a:t>What Can You Do? </a:t>
            </a:r>
            <a:endParaRPr lang="en-US" b="1" dirty="0">
              <a:solidFill>
                <a:srgbClr val="002060"/>
              </a:solidFill>
              <a:latin typeface="Garamond" panose="02020404030301010803" pitchFamily="18" charset="0"/>
            </a:endParaRPr>
          </a:p>
        </p:txBody>
      </p:sp>
      <p:sp>
        <p:nvSpPr>
          <p:cNvPr id="3" name="Content Placeholder 2"/>
          <p:cNvSpPr>
            <a:spLocks noGrp="1"/>
          </p:cNvSpPr>
          <p:nvPr>
            <p:ph idx="1"/>
          </p:nvPr>
        </p:nvSpPr>
        <p:spPr>
          <a:xfrm>
            <a:off x="361950" y="1197547"/>
            <a:ext cx="6076950" cy="5532437"/>
          </a:xfrm>
        </p:spPr>
        <p:txBody>
          <a:bodyPr>
            <a:normAutofit lnSpcReduction="10000"/>
          </a:bodyPr>
          <a:lstStyle/>
          <a:p>
            <a:pPr marL="0" indent="0">
              <a:buNone/>
              <a:defRPr/>
            </a:pPr>
            <a:r>
              <a:rPr lang="en-US" dirty="0"/>
              <a:t>Tell the </a:t>
            </a:r>
            <a:r>
              <a:rPr lang="en-US" dirty="0" smtClean="0"/>
              <a:t>mayor/</a:t>
            </a:r>
            <a:r>
              <a:rPr lang="en-US" dirty="0" smtClean="0"/>
              <a:t>administrator</a:t>
            </a:r>
            <a:r>
              <a:rPr lang="en-US" dirty="0" smtClean="0"/>
              <a:t>, council/board </a:t>
            </a:r>
            <a:r>
              <a:rPr lang="en-US" dirty="0"/>
              <a:t>members &amp; other elected officials that early education must be a priority.</a:t>
            </a:r>
          </a:p>
          <a:p>
            <a:pPr marL="0" indent="0">
              <a:buNone/>
              <a:defRPr/>
            </a:pPr>
            <a:endParaRPr lang="en-US" sz="1600" dirty="0"/>
          </a:p>
          <a:p>
            <a:pPr marL="0" indent="0">
              <a:buNone/>
              <a:defRPr/>
            </a:pPr>
            <a:r>
              <a:rPr lang="en-US" dirty="0"/>
              <a:t>Learn more about the benefits of a strong early education system in our region (become an advocate</a:t>
            </a:r>
            <a:r>
              <a:rPr lang="en-US" dirty="0" smtClean="0"/>
              <a:t>).</a:t>
            </a:r>
            <a:endParaRPr lang="en-US" dirty="0"/>
          </a:p>
          <a:p>
            <a:pPr marL="0" indent="0">
              <a:buNone/>
              <a:defRPr/>
            </a:pPr>
            <a:endParaRPr lang="en-US" sz="1600" dirty="0"/>
          </a:p>
          <a:p>
            <a:pPr marL="0" indent="0">
              <a:buNone/>
              <a:defRPr/>
            </a:pPr>
            <a:r>
              <a:rPr lang="en-US" dirty="0"/>
              <a:t>Position your company publicly </a:t>
            </a:r>
            <a:r>
              <a:rPr lang="en-US" dirty="0" smtClean="0"/>
              <a:t>behind child care and early </a:t>
            </a:r>
            <a:r>
              <a:rPr lang="en-US" dirty="0"/>
              <a:t>education.</a:t>
            </a:r>
          </a:p>
          <a:p>
            <a:pPr marL="0" indent="0">
              <a:buNone/>
              <a:defRPr/>
            </a:pPr>
            <a:endParaRPr lang="en-US" sz="1600" dirty="0"/>
          </a:p>
          <a:p>
            <a:pPr marL="0" indent="0">
              <a:buNone/>
              <a:defRPr/>
            </a:pPr>
            <a:r>
              <a:rPr lang="en-US" dirty="0"/>
              <a:t>Get </a:t>
            </a:r>
            <a:r>
              <a:rPr lang="en-US" dirty="0" smtClean="0"/>
              <a:t>involved in our community’s early </a:t>
            </a:r>
            <a:r>
              <a:rPr lang="en-US" dirty="0"/>
              <a:t>education efforts</a:t>
            </a:r>
            <a:r>
              <a:rPr lang="en-US" dirty="0" smtClean="0"/>
              <a:t>.  </a:t>
            </a: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1108" y="813499"/>
            <a:ext cx="5255142" cy="5318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8336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304" y="163957"/>
            <a:ext cx="6635496" cy="1325563"/>
          </a:xfrm>
        </p:spPr>
        <p:txBody>
          <a:bodyPr/>
          <a:lstStyle/>
          <a:p>
            <a:r>
              <a:rPr lang="en-US" b="1" dirty="0" smtClean="0">
                <a:solidFill>
                  <a:srgbClr val="002060"/>
                </a:solidFill>
                <a:latin typeface="Garamond" panose="02020404030301010803" pitchFamily="18" charset="0"/>
              </a:rPr>
              <a:t>Invest in Child Care &amp; Early Education</a:t>
            </a:r>
            <a:endParaRPr lang="en-US" b="1" dirty="0">
              <a:solidFill>
                <a:srgbClr val="002060"/>
              </a:solidFill>
              <a:latin typeface="Garamond" panose="02020404030301010803" pitchFamily="18" charset="0"/>
            </a:endParaRPr>
          </a:p>
        </p:txBody>
      </p:sp>
      <p:sp>
        <p:nvSpPr>
          <p:cNvPr id="3" name="Content Placeholder 2"/>
          <p:cNvSpPr>
            <a:spLocks noGrp="1"/>
          </p:cNvSpPr>
          <p:nvPr>
            <p:ph idx="1"/>
          </p:nvPr>
        </p:nvSpPr>
        <p:spPr>
          <a:xfrm>
            <a:off x="4718304" y="1825625"/>
            <a:ext cx="7242048" cy="4351338"/>
          </a:xfrm>
        </p:spPr>
        <p:txBody>
          <a:bodyPr>
            <a:normAutofit fontScale="77500" lnSpcReduction="20000"/>
          </a:bodyPr>
          <a:lstStyle/>
          <a:p>
            <a:pPr marL="0" indent="0">
              <a:lnSpc>
                <a:spcPct val="120000"/>
              </a:lnSpc>
              <a:spcBef>
                <a:spcPts val="0"/>
              </a:spcBef>
              <a:buNone/>
            </a:pPr>
            <a:r>
              <a:rPr lang="en-US" dirty="0"/>
              <a:t>The greatest opportunity to impact a child’s development is in their first five years.  Investing early is far more cost-effective than interventions later in childhood and into adulthood. </a:t>
            </a:r>
            <a:endParaRPr lang="en-US" dirty="0" smtClean="0"/>
          </a:p>
          <a:p>
            <a:pPr marL="0" indent="0">
              <a:lnSpc>
                <a:spcPct val="120000"/>
              </a:lnSpc>
              <a:spcBef>
                <a:spcPts val="0"/>
              </a:spcBef>
              <a:buNone/>
            </a:pPr>
            <a:endParaRPr lang="en-US" dirty="0"/>
          </a:p>
          <a:p>
            <a:pPr marL="0" indent="0">
              <a:lnSpc>
                <a:spcPct val="120000"/>
              </a:lnSpc>
              <a:spcBef>
                <a:spcPts val="0"/>
              </a:spcBef>
              <a:buNone/>
            </a:pPr>
            <a:r>
              <a:rPr lang="en-US" dirty="0" smtClean="0"/>
              <a:t>Research </a:t>
            </a:r>
            <a:r>
              <a:rPr lang="en-US" dirty="0"/>
              <a:t>shows that investing early is one of the most fiscally responsible investments we can make.  </a:t>
            </a:r>
            <a:r>
              <a:rPr lang="en-US" dirty="0" smtClean="0"/>
              <a:t>It is also our </a:t>
            </a:r>
            <a:r>
              <a:rPr lang="en-US" dirty="0"/>
              <a:t>best opportunity to level the playing field for at-risk children right from the start. </a:t>
            </a:r>
            <a:endParaRPr lang="en-US" dirty="0" smtClean="0"/>
          </a:p>
          <a:p>
            <a:pPr marL="0" indent="0">
              <a:lnSpc>
                <a:spcPct val="120000"/>
              </a:lnSpc>
              <a:spcBef>
                <a:spcPts val="0"/>
              </a:spcBef>
              <a:buNone/>
            </a:pPr>
            <a:endParaRPr lang="en-US" dirty="0"/>
          </a:p>
          <a:p>
            <a:pPr marL="0" indent="0">
              <a:lnSpc>
                <a:spcPct val="120000"/>
              </a:lnSpc>
              <a:spcBef>
                <a:spcPts val="0"/>
              </a:spcBef>
              <a:buNone/>
            </a:pPr>
            <a:r>
              <a:rPr lang="en-US" dirty="0"/>
              <a:t>Investment in early care and education is an investment in equity, our economy, our community and our future.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13" y="0"/>
            <a:ext cx="4465053" cy="6858000"/>
          </a:xfrm>
          <a:prstGeom prst="rect">
            <a:avLst/>
          </a:prstGeom>
        </p:spPr>
      </p:pic>
      <p:sp>
        <p:nvSpPr>
          <p:cNvPr id="5" name="Title 1"/>
          <p:cNvSpPr txBox="1">
            <a:spLocks/>
          </p:cNvSpPr>
          <p:nvPr/>
        </p:nvSpPr>
        <p:spPr>
          <a:xfrm>
            <a:off x="8339328" y="5765800"/>
            <a:ext cx="6635496" cy="8223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2060"/>
                </a:solidFill>
                <a:latin typeface="Garamond" panose="02020404030301010803" pitchFamily="18" charset="0"/>
              </a:rPr>
              <a:t>Invest Early!</a:t>
            </a:r>
            <a:endParaRPr lang="en-US"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01831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p:cNvSpPr txBox="1"/>
          <p:nvPr/>
        </p:nvSpPr>
        <p:spPr>
          <a:xfrm>
            <a:off x="376615" y="2809971"/>
            <a:ext cx="4981956" cy="2192718"/>
          </a:xfrm>
          <a:prstGeom prst="rect">
            <a:avLst/>
          </a:prstGeom>
          <a:solidFill>
            <a:schemeClr val="lt1"/>
          </a:solidFill>
          <a:ln w="19050">
            <a:solidFill>
              <a:srgbClr val="00B0F0"/>
            </a:solidFill>
          </a:ln>
          <a:effectLst>
            <a:outerShdw blurRad="50800" dist="38100" dir="5400000" algn="t"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500"/>
              </a:spcBef>
              <a:spcAft>
                <a:spcPts val="1000"/>
              </a:spcAft>
            </a:pPr>
            <a:r>
              <a:rPr lang="en-US" sz="3600" dirty="0" smtClean="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Contact:  </a:t>
            </a:r>
            <a:endParaRPr lang="en-US" sz="3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p:cNvSpPr txBox="1"/>
          <p:nvPr/>
        </p:nvSpPr>
        <p:spPr>
          <a:xfrm rot="21246440">
            <a:off x="460628" y="463946"/>
            <a:ext cx="4379725" cy="1862048"/>
          </a:xfrm>
          <a:prstGeom prst="rect">
            <a:avLst/>
          </a:prstGeom>
          <a:noFill/>
        </p:spPr>
        <p:txBody>
          <a:bodyPr wrap="none" rtlCol="0">
            <a:spAutoFit/>
          </a:bodyPr>
          <a:lstStyle/>
          <a:p>
            <a:r>
              <a:rPr lang="en-US" sz="11500" dirty="0" smtClean="0">
                <a:solidFill>
                  <a:srgbClr val="0070C0"/>
                </a:solidFill>
                <a:latin typeface="Brush Script MT" panose="03060802040406070304" pitchFamily="66" charset="0"/>
              </a:rPr>
              <a:t>Join Us!</a:t>
            </a:r>
            <a:endParaRPr lang="en-US" sz="11500" dirty="0">
              <a:solidFill>
                <a:srgbClr val="0070C0"/>
              </a:solidFill>
              <a:latin typeface="Brush Script MT" panose="03060802040406070304"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4059" y="1394970"/>
            <a:ext cx="6084316" cy="407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Users\bzc88399\AppData\Local\Microsoft\Windows\INetCache\Content.Word\childcareva_com_logo@2x-1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723" y="5721350"/>
            <a:ext cx="3409950" cy="1136650"/>
          </a:xfrm>
          <a:prstGeom prst="rect">
            <a:avLst/>
          </a:prstGeom>
          <a:noFill/>
          <a:ln>
            <a:noFill/>
          </a:ln>
        </p:spPr>
      </p:pic>
    </p:spTree>
    <p:extLst>
      <p:ext uri="{BB962C8B-B14F-4D97-AF65-F5344CB8AC3E}">
        <p14:creationId xmlns:p14="http://schemas.microsoft.com/office/powerpoint/2010/main" val="154845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1246440">
            <a:off x="437587" y="254248"/>
            <a:ext cx="3905813" cy="1569660"/>
          </a:xfrm>
          <a:prstGeom prst="rect">
            <a:avLst/>
          </a:prstGeom>
          <a:noFill/>
        </p:spPr>
        <p:txBody>
          <a:bodyPr wrap="none" rtlCol="0">
            <a:spAutoFit/>
          </a:bodyPr>
          <a:lstStyle/>
          <a:p>
            <a:r>
              <a:rPr lang="en-US" sz="9600" dirty="0">
                <a:solidFill>
                  <a:srgbClr val="0070C0"/>
                </a:solidFill>
                <a:latin typeface="Brush Script MT" panose="03060802040406070304" pitchFamily="66" charset="0"/>
              </a:rPr>
              <a:t>Welcome!</a:t>
            </a:r>
          </a:p>
        </p:txBody>
      </p:sp>
      <p:sp>
        <p:nvSpPr>
          <p:cNvPr id="6" name="Text Box 3"/>
          <p:cNvSpPr txBox="1"/>
          <p:nvPr/>
        </p:nvSpPr>
        <p:spPr>
          <a:xfrm>
            <a:off x="8143566" y="5131101"/>
            <a:ext cx="3696279" cy="1215526"/>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500"/>
              </a:spcBef>
              <a:spcAft>
                <a:spcPts val="1000"/>
              </a:spcAft>
            </a:pPr>
            <a:r>
              <a:rPr lang="en-US" sz="3200" b="1" dirty="0" smtClean="0">
                <a:solidFill>
                  <a:srgbClr val="00B050"/>
                </a:solidFill>
                <a:effectLst/>
                <a:ea typeface="Times New Roman" panose="02020603050405020304" pitchFamily="18" charset="0"/>
                <a:cs typeface="Times New Roman" panose="02020603050405020304" pitchFamily="18" charset="0"/>
              </a:rPr>
              <a:t> Enhancing Child Care Quality </a:t>
            </a:r>
            <a:endParaRPr lang="en-US" sz="3200" dirty="0" smtClean="0">
              <a:effectLst/>
              <a:ea typeface="Times New Roman" panose="02020603050405020304" pitchFamily="18" charset="0"/>
              <a:cs typeface="Times New Roman" panose="02020603050405020304" pitchFamily="18" charset="0"/>
            </a:endParaRPr>
          </a:p>
          <a:p>
            <a:pPr marL="0" marR="0" algn="ctr">
              <a:spcBef>
                <a:spcPts val="500"/>
              </a:spcBef>
              <a:spcAft>
                <a:spcPts val="1000"/>
              </a:spcAft>
            </a:pPr>
            <a:r>
              <a:rPr lang="en-US" sz="3200" b="1" dirty="0">
                <a:solidFill>
                  <a:srgbClr val="00B050"/>
                </a:solidFill>
                <a:effectLst/>
                <a:ea typeface="Times New Roman" panose="02020603050405020304" pitchFamily="18" charset="0"/>
                <a:cs typeface="Times New Roman" panose="02020603050405020304" pitchFamily="18" charset="0"/>
              </a:rPr>
              <a:t> </a:t>
            </a:r>
            <a:endParaRPr lang="en-US" sz="3200" dirty="0">
              <a:effectLst/>
              <a:ea typeface="Times New Roman" panose="02020603050405020304" pitchFamily="18" charset="0"/>
              <a:cs typeface="Times New Roman" panose="02020603050405020304" pitchFamily="18" charset="0"/>
            </a:endParaRPr>
          </a:p>
        </p:txBody>
      </p:sp>
      <p:sp>
        <p:nvSpPr>
          <p:cNvPr id="7" name="Text Box 6"/>
          <p:cNvSpPr txBox="1"/>
          <p:nvPr/>
        </p:nvSpPr>
        <p:spPr>
          <a:xfrm>
            <a:off x="8143565" y="3480586"/>
            <a:ext cx="3696280" cy="1162089"/>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500"/>
              </a:spcBef>
              <a:spcAft>
                <a:spcPts val="1000"/>
              </a:spcAft>
            </a:pPr>
            <a:r>
              <a:rPr lang="en-US" sz="100" b="1" dirty="0">
                <a:solidFill>
                  <a:srgbClr val="00B050"/>
                </a:solidFill>
                <a:effectLst/>
                <a:ea typeface="Times New Roman" panose="02020603050405020304" pitchFamily="18" charset="0"/>
                <a:cs typeface="Times New Roman" panose="02020603050405020304" pitchFamily="18" charset="0"/>
              </a:rPr>
              <a:t> </a:t>
            </a:r>
            <a:r>
              <a:rPr lang="en-US" sz="3200" b="1" dirty="0" smtClean="0">
                <a:solidFill>
                  <a:srgbClr val="00B050"/>
                </a:solidFill>
                <a:effectLst/>
                <a:ea typeface="Times New Roman" panose="02020603050405020304" pitchFamily="18" charset="0"/>
                <a:cs typeface="Times New Roman" panose="02020603050405020304" pitchFamily="18" charset="0"/>
              </a:rPr>
              <a:t>Benefiting </a:t>
            </a:r>
            <a:r>
              <a:rPr lang="en-US" sz="3200" b="1" dirty="0">
                <a:solidFill>
                  <a:srgbClr val="00B050"/>
                </a:solidFill>
                <a:ea typeface="Times New Roman" panose="02020603050405020304" pitchFamily="18" charset="0"/>
                <a:cs typeface="Times New Roman" panose="02020603050405020304" pitchFamily="18" charset="0"/>
              </a:rPr>
              <a:t>O</a:t>
            </a:r>
            <a:r>
              <a:rPr lang="en-US" sz="3200" b="1" dirty="0" smtClean="0">
                <a:solidFill>
                  <a:srgbClr val="00B050"/>
                </a:solidFill>
                <a:effectLst/>
                <a:ea typeface="Times New Roman" panose="02020603050405020304" pitchFamily="18" charset="0"/>
                <a:cs typeface="Times New Roman" panose="02020603050405020304" pitchFamily="18" charset="0"/>
              </a:rPr>
              <a:t>ur </a:t>
            </a:r>
            <a:r>
              <a:rPr lang="en-US" sz="3200" b="1" dirty="0">
                <a:solidFill>
                  <a:srgbClr val="00B050"/>
                </a:solidFill>
                <a:effectLst/>
                <a:ea typeface="Times New Roman" panose="02020603050405020304" pitchFamily="18" charset="0"/>
                <a:cs typeface="Times New Roman" panose="02020603050405020304" pitchFamily="18" charset="0"/>
              </a:rPr>
              <a:t>Community</a:t>
            </a:r>
            <a:endParaRPr lang="en-US" sz="3200" dirty="0">
              <a:effectLst/>
              <a:ea typeface="Times New Roman" panose="02020603050405020304" pitchFamily="18" charset="0"/>
              <a:cs typeface="Times New Roman" panose="02020603050405020304" pitchFamily="18" charset="0"/>
            </a:endParaRPr>
          </a:p>
          <a:p>
            <a:pPr marL="0" marR="0" algn="ctr">
              <a:spcBef>
                <a:spcPts val="500"/>
              </a:spcBef>
              <a:spcAft>
                <a:spcPts val="1000"/>
              </a:spcAft>
            </a:pPr>
            <a:r>
              <a:rPr lang="en-US" sz="1800" b="1" dirty="0">
                <a:solidFill>
                  <a:srgbClr val="00B050"/>
                </a:solidFill>
                <a:effectLst/>
                <a:ea typeface="Times New Roman" panose="02020603050405020304" pitchFamily="18" charset="0"/>
                <a:cs typeface="Times New Roman" panose="02020603050405020304" pitchFamily="18" charset="0"/>
              </a:rPr>
              <a:t> </a:t>
            </a:r>
            <a:endParaRPr lang="en-US" sz="1000" dirty="0">
              <a:effectLst/>
              <a:ea typeface="Times New Roman" panose="02020603050405020304" pitchFamily="18" charset="0"/>
              <a:cs typeface="Times New Roman" panose="02020603050405020304" pitchFamily="18" charset="0"/>
            </a:endParaRPr>
          </a:p>
        </p:txBody>
      </p:sp>
      <p:sp>
        <p:nvSpPr>
          <p:cNvPr id="8" name="Text Box 4"/>
          <p:cNvSpPr txBox="1"/>
          <p:nvPr/>
        </p:nvSpPr>
        <p:spPr>
          <a:xfrm>
            <a:off x="8143565" y="1839350"/>
            <a:ext cx="3696280" cy="1248746"/>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500"/>
              </a:spcBef>
              <a:spcAft>
                <a:spcPts val="1000"/>
              </a:spcAft>
            </a:pPr>
            <a:r>
              <a:rPr lang="en-US" sz="3200" b="1" dirty="0">
                <a:solidFill>
                  <a:srgbClr val="00B050"/>
                </a:solidFill>
                <a:effectLst/>
                <a:ea typeface="Times New Roman" panose="02020603050405020304" pitchFamily="18" charset="0"/>
                <a:cs typeface="Times New Roman" panose="02020603050405020304" pitchFamily="18" charset="0"/>
              </a:rPr>
              <a:t> </a:t>
            </a:r>
            <a:r>
              <a:rPr lang="en-US" sz="3200" b="1" dirty="0" smtClean="0">
                <a:solidFill>
                  <a:srgbClr val="00B050"/>
                </a:solidFill>
                <a:effectLst/>
                <a:ea typeface="Times New Roman" panose="02020603050405020304" pitchFamily="18" charset="0"/>
                <a:cs typeface="Times New Roman" panose="02020603050405020304" pitchFamily="18" charset="0"/>
              </a:rPr>
              <a:t>Supporting </a:t>
            </a:r>
            <a:r>
              <a:rPr lang="en-US" sz="3200" b="1" dirty="0">
                <a:solidFill>
                  <a:srgbClr val="00B050"/>
                </a:solidFill>
                <a:effectLst/>
                <a:ea typeface="Times New Roman" panose="02020603050405020304" pitchFamily="18" charset="0"/>
                <a:cs typeface="Times New Roman" panose="02020603050405020304" pitchFamily="18" charset="0"/>
              </a:rPr>
              <a:t>Working Families</a:t>
            </a:r>
            <a:endParaRPr lang="en-US" sz="3200" dirty="0">
              <a:effectLst/>
              <a:ea typeface="Times New Roman" panose="02020603050405020304" pitchFamily="18" charset="0"/>
              <a:cs typeface="Times New Roman" panose="02020603050405020304" pitchFamily="18" charset="0"/>
            </a:endParaRPr>
          </a:p>
          <a:p>
            <a:pPr marL="0" marR="0" algn="ctr">
              <a:lnSpc>
                <a:spcPct val="115000"/>
              </a:lnSpc>
              <a:spcBef>
                <a:spcPts val="500"/>
              </a:spcBef>
              <a:spcAft>
                <a:spcPts val="1000"/>
              </a:spcAft>
            </a:pPr>
            <a:r>
              <a:rPr lang="en-US" sz="3200" b="1" dirty="0">
                <a:solidFill>
                  <a:srgbClr val="00B050"/>
                </a:solidFill>
                <a:effectLst/>
                <a:ea typeface="Times New Roman" panose="02020603050405020304" pitchFamily="18" charset="0"/>
                <a:cs typeface="Times New Roman" panose="02020603050405020304" pitchFamily="18" charset="0"/>
              </a:rPr>
              <a:t> </a:t>
            </a:r>
            <a:endParaRPr lang="en-US" sz="3200" dirty="0">
              <a:effectLst/>
              <a:ea typeface="Times New Roman" panose="02020603050405020304" pitchFamily="18" charset="0"/>
              <a:cs typeface="Times New Roman" panose="02020603050405020304" pitchFamily="18" charset="0"/>
            </a:endParaRPr>
          </a:p>
        </p:txBody>
      </p:sp>
      <p:sp>
        <p:nvSpPr>
          <p:cNvPr id="9" name="Text Box 2"/>
          <p:cNvSpPr txBox="1"/>
          <p:nvPr/>
        </p:nvSpPr>
        <p:spPr>
          <a:xfrm>
            <a:off x="8143565" y="302648"/>
            <a:ext cx="3696280" cy="1133268"/>
          </a:xfrm>
          <a:prstGeom prst="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r>
              <a:rPr lang="en-US" sz="3200" b="1" dirty="0">
                <a:solidFill>
                  <a:srgbClr val="00B050"/>
                </a:solidFill>
                <a:effectLst/>
                <a:ea typeface="Times New Roman" panose="02020603050405020304" pitchFamily="18" charset="0"/>
                <a:cs typeface="Times New Roman" panose="02020603050405020304" pitchFamily="18" charset="0"/>
              </a:rPr>
              <a:t> </a:t>
            </a:r>
            <a:r>
              <a:rPr lang="en-US" sz="3200" b="1" dirty="0" smtClean="0">
                <a:solidFill>
                  <a:srgbClr val="00B050"/>
                </a:solidFill>
                <a:effectLst/>
                <a:ea typeface="Times New Roman" panose="02020603050405020304" pitchFamily="18" charset="0"/>
                <a:cs typeface="Times New Roman" panose="02020603050405020304" pitchFamily="18" charset="0"/>
              </a:rPr>
              <a:t>Helping </a:t>
            </a:r>
            <a:r>
              <a:rPr lang="en-US" sz="3200" b="1" dirty="0">
                <a:solidFill>
                  <a:srgbClr val="00B050"/>
                </a:solidFill>
                <a:effectLst/>
                <a:ea typeface="Times New Roman" panose="02020603050405020304" pitchFamily="18" charset="0"/>
                <a:cs typeface="Times New Roman" panose="02020603050405020304" pitchFamily="18" charset="0"/>
              </a:rPr>
              <a:t>Kids </a:t>
            </a:r>
            <a:endParaRPr lang="en-US" sz="3200" b="1" dirty="0" smtClean="0">
              <a:solidFill>
                <a:srgbClr val="00B050"/>
              </a:solidFill>
              <a:effectLst/>
              <a:ea typeface="Times New Roman" panose="02020603050405020304" pitchFamily="18" charset="0"/>
              <a:cs typeface="Times New Roman" panose="02020603050405020304" pitchFamily="18" charset="0"/>
            </a:endParaRPr>
          </a:p>
          <a:p>
            <a:pPr marL="0" marR="0" algn="ctr"/>
            <a:r>
              <a:rPr lang="en-US" sz="3200" b="1" dirty="0" smtClean="0">
                <a:solidFill>
                  <a:srgbClr val="00B050"/>
                </a:solidFill>
                <a:effectLst/>
                <a:ea typeface="Times New Roman" panose="02020603050405020304" pitchFamily="18" charset="0"/>
                <a:cs typeface="Times New Roman" panose="02020603050405020304" pitchFamily="18" charset="0"/>
              </a:rPr>
              <a:t>Grow </a:t>
            </a:r>
            <a:r>
              <a:rPr lang="en-US" sz="3200" b="1" dirty="0">
                <a:solidFill>
                  <a:srgbClr val="00B050"/>
                </a:solidFill>
                <a:effectLst/>
                <a:ea typeface="Times New Roman" panose="02020603050405020304" pitchFamily="18" charset="0"/>
                <a:cs typeface="Times New Roman" panose="02020603050405020304" pitchFamily="18" charset="0"/>
              </a:rPr>
              <a:t> </a:t>
            </a:r>
            <a:endParaRPr lang="en-US" sz="3200" dirty="0">
              <a:effectLst/>
              <a:ea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6686" y="1912859"/>
            <a:ext cx="6438900" cy="429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7868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a:spLocks noGrp="1"/>
          </p:cNvSpPr>
          <p:nvPr>
            <p:ph idx="1"/>
          </p:nvPr>
        </p:nvSpPr>
        <p:spPr>
          <a:xfrm>
            <a:off x="381000" y="1107440"/>
            <a:ext cx="6076950" cy="5715000"/>
          </a:xfrm>
          <a:ln w="38100">
            <a:noFill/>
          </a:ln>
        </p:spPr>
        <p:txBody>
          <a:bodyPr>
            <a:normAutofit/>
          </a:bodyPr>
          <a:lstStyle/>
          <a:p>
            <a:pPr marL="0" indent="0">
              <a:buNone/>
            </a:pPr>
            <a:r>
              <a:rPr lang="en-US" sz="2400" b="1" dirty="0"/>
              <a:t>C</a:t>
            </a:r>
            <a:r>
              <a:rPr lang="en-US" sz="2400" b="1" dirty="0" smtClean="0"/>
              <a:t>hildren</a:t>
            </a:r>
            <a:r>
              <a:rPr lang="en-US" sz="2400" dirty="0" smtClean="0"/>
              <a:t> need safe, educational and enjoyable child care to learn, develop and succeed.  </a:t>
            </a:r>
          </a:p>
          <a:p>
            <a:pPr marL="0" indent="0">
              <a:buNone/>
            </a:pPr>
            <a:endParaRPr lang="en-US" sz="1300" dirty="0" smtClean="0"/>
          </a:p>
          <a:p>
            <a:pPr marL="0" indent="0">
              <a:buNone/>
            </a:pPr>
            <a:r>
              <a:rPr lang="en-US" sz="2400" b="1" dirty="0" smtClean="0"/>
              <a:t>Parents and guardians</a:t>
            </a:r>
            <a:r>
              <a:rPr lang="en-US" sz="2400" dirty="0" smtClean="0"/>
              <a:t> need safe, quality child care to be able to work and support their family and the local economy. </a:t>
            </a:r>
          </a:p>
          <a:p>
            <a:pPr marL="0" indent="0">
              <a:buNone/>
            </a:pPr>
            <a:endParaRPr lang="en-US" sz="1300" dirty="0" smtClean="0"/>
          </a:p>
          <a:p>
            <a:pPr marL="0" indent="0">
              <a:buNone/>
            </a:pPr>
            <a:r>
              <a:rPr lang="en-US" sz="2400" b="1" dirty="0" smtClean="0"/>
              <a:t>Schools</a:t>
            </a:r>
            <a:r>
              <a:rPr lang="en-US" sz="2400" dirty="0" smtClean="0"/>
              <a:t> need children who are developmentally ready to begin kindergarten.</a:t>
            </a:r>
          </a:p>
          <a:p>
            <a:pPr marL="0" indent="0">
              <a:buNone/>
            </a:pPr>
            <a:endParaRPr lang="en-US" sz="1300" dirty="0" smtClean="0"/>
          </a:p>
          <a:p>
            <a:pPr marL="0" indent="0">
              <a:buNone/>
            </a:pPr>
            <a:r>
              <a:rPr lang="en-US" sz="2400" b="1" dirty="0" smtClean="0"/>
              <a:t>Communities </a:t>
            </a:r>
            <a:r>
              <a:rPr lang="en-US" sz="2400" dirty="0" smtClean="0"/>
              <a:t>need family-focused services where children grow and prosper.</a:t>
            </a:r>
          </a:p>
          <a:p>
            <a:pPr marL="0" indent="0">
              <a:buNone/>
            </a:pPr>
            <a:r>
              <a:rPr lang="en-US" sz="1300" dirty="0" smtClean="0"/>
              <a:t>  </a:t>
            </a:r>
          </a:p>
          <a:p>
            <a:pPr marL="0" indent="0">
              <a:buNone/>
            </a:pPr>
            <a:r>
              <a:rPr lang="en-US" sz="2400" b="1" dirty="0" smtClean="0"/>
              <a:t>Local businesses</a:t>
            </a:r>
            <a:r>
              <a:rPr lang="en-US" sz="2400" dirty="0" smtClean="0"/>
              <a:t> need a strong, reliable workforce, now and in the future.  </a:t>
            </a:r>
          </a:p>
        </p:txBody>
      </p:sp>
      <p:pic>
        <p:nvPicPr>
          <p:cNvPr id="6" name="Picture 5" descr="C:\Users\bzc88399\Desktop\VDL Image Library\ThinkstockPhotos-126482912.jpg"/>
          <p:cNvPicPr/>
          <p:nvPr/>
        </p:nvPicPr>
        <p:blipFill rotWithShape="1">
          <a:blip r:embed="rId3">
            <a:extLst>
              <a:ext uri="{28A0092B-C50C-407E-A947-70E740481C1C}">
                <a14:useLocalDpi xmlns:a14="http://schemas.microsoft.com/office/drawing/2010/main" val="0"/>
              </a:ext>
            </a:extLst>
          </a:blip>
          <a:srcRect l="24349"/>
          <a:stretch/>
        </p:blipFill>
        <p:spPr bwMode="auto">
          <a:xfrm>
            <a:off x="6750939" y="1755140"/>
            <a:ext cx="5116512"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7" name="TextBox 6"/>
          <p:cNvSpPr txBox="1"/>
          <p:nvPr/>
        </p:nvSpPr>
        <p:spPr>
          <a:xfrm>
            <a:off x="1783080" y="195163"/>
            <a:ext cx="8928195" cy="830997"/>
          </a:xfrm>
          <a:prstGeom prst="rect">
            <a:avLst/>
          </a:prstGeom>
          <a:noFill/>
        </p:spPr>
        <p:txBody>
          <a:bodyPr wrap="square" rtlCol="0">
            <a:spAutoFit/>
          </a:bodyPr>
          <a:lstStyle/>
          <a:p>
            <a:r>
              <a:rPr lang="en-US" sz="4800" b="1" dirty="0" smtClean="0">
                <a:solidFill>
                  <a:srgbClr val="002060"/>
                </a:solidFill>
                <a:latin typeface="Garamond" panose="02020404030301010803" pitchFamily="18" charset="0"/>
              </a:rPr>
              <a:t>The Need for Quality Child Care</a:t>
            </a:r>
            <a:endParaRPr lang="en-US" sz="4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92992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132576" y="182880"/>
            <a:ext cx="5844614" cy="6675120"/>
          </a:xfrm>
        </p:spPr>
        <p:txBody>
          <a:bodyPr>
            <a:normAutofit lnSpcReduction="10000"/>
          </a:bodyPr>
          <a:lstStyle/>
          <a:p>
            <a:pPr marL="0" lvl="0" indent="0">
              <a:buNone/>
            </a:pPr>
            <a:r>
              <a:rPr lang="en-US" sz="2000" dirty="0" smtClean="0"/>
              <a:t>Decades </a:t>
            </a:r>
            <a:r>
              <a:rPr lang="en-US" sz="2000" dirty="0"/>
              <a:t>of research indicate that high-quality early care and education have substantial impacts on children’s academic achievements and success in later in life. </a:t>
            </a:r>
            <a:endParaRPr lang="en-US" sz="2000" dirty="0" smtClean="0"/>
          </a:p>
          <a:p>
            <a:pPr marL="0" lvl="0" indent="0">
              <a:buNone/>
            </a:pPr>
            <a:endParaRPr lang="en-US" sz="1600" dirty="0"/>
          </a:p>
          <a:p>
            <a:pPr marL="0" lvl="0" indent="0">
              <a:buNone/>
            </a:pPr>
            <a:r>
              <a:rPr lang="en-US" sz="2000" dirty="0"/>
              <a:t>The way parents and caregivers interact with children impacts their brain growth and development—for better or for worse. </a:t>
            </a:r>
            <a:endParaRPr lang="en-US" sz="2000" dirty="0" smtClean="0"/>
          </a:p>
          <a:p>
            <a:pPr marL="0" lvl="0" indent="0">
              <a:buNone/>
            </a:pPr>
            <a:endParaRPr lang="en-US" sz="1600" dirty="0"/>
          </a:p>
          <a:p>
            <a:pPr marL="0" lvl="0" indent="0">
              <a:buNone/>
            </a:pPr>
            <a:r>
              <a:rPr lang="en-US" sz="2000" dirty="0"/>
              <a:t>Positive early childhood care and education help children avoid school failure and dropping out, drug abuse, teen pregnancy, incarceration and physical and mental health issues. </a:t>
            </a:r>
            <a:endParaRPr lang="en-US" sz="2000" dirty="0" smtClean="0"/>
          </a:p>
          <a:p>
            <a:pPr marL="0" lvl="0" indent="0">
              <a:buNone/>
            </a:pPr>
            <a:endParaRPr lang="en-US" sz="1600" dirty="0"/>
          </a:p>
          <a:p>
            <a:pPr marL="0" lvl="0" indent="0">
              <a:buNone/>
            </a:pPr>
            <a:r>
              <a:rPr lang="en-US" sz="2000" dirty="0" smtClean="0"/>
              <a:t>The </a:t>
            </a:r>
            <a:r>
              <a:rPr lang="en-US" sz="2000" dirty="0"/>
              <a:t>learning and development children experience in their early years forms the foundation for their future.  Education, work, contributions to </a:t>
            </a:r>
            <a:r>
              <a:rPr lang="en-US" sz="2000" dirty="0" smtClean="0"/>
              <a:t>society -- </a:t>
            </a:r>
            <a:r>
              <a:rPr lang="en-US" sz="2000" dirty="0"/>
              <a:t>all of these are influenced by a child’s early growth.  </a:t>
            </a:r>
            <a:endParaRPr lang="en-US" sz="2000" dirty="0" smtClean="0"/>
          </a:p>
          <a:p>
            <a:pPr marL="0" lvl="0" indent="0">
              <a:buNone/>
            </a:pPr>
            <a:endParaRPr lang="en-US" sz="1600" dirty="0"/>
          </a:p>
          <a:p>
            <a:pPr marL="0" lvl="0" indent="0">
              <a:buNone/>
            </a:pPr>
            <a:r>
              <a:rPr lang="en-US" sz="2000" dirty="0" smtClean="0"/>
              <a:t>Attaching </a:t>
            </a:r>
            <a:r>
              <a:rPr lang="en-US" sz="2000" dirty="0"/>
              <a:t>quality to child care provides two generations of benefits.  Parents can grow their skills, education and income, while children grow smarter.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7473" y="2361288"/>
            <a:ext cx="5327904" cy="3850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rot="21146946">
            <a:off x="3785615" y="2960239"/>
            <a:ext cx="3419856" cy="830997"/>
          </a:xfrm>
          <a:prstGeom prst="rect">
            <a:avLst/>
          </a:prstGeom>
          <a:noFill/>
        </p:spPr>
        <p:txBody>
          <a:bodyPr wrap="square" rtlCol="0">
            <a:spAutoFit/>
          </a:bodyPr>
          <a:lstStyle/>
          <a:p>
            <a:r>
              <a:rPr lang="en-US" sz="4800" dirty="0" smtClean="0">
                <a:solidFill>
                  <a:schemeClr val="tx1">
                    <a:lumMod val="75000"/>
                    <a:lumOff val="25000"/>
                  </a:schemeClr>
                </a:solidFill>
                <a:latin typeface="Garamond" panose="02020404030301010803" pitchFamily="18" charset="0"/>
              </a:rPr>
              <a:t>Wow! </a:t>
            </a:r>
            <a:endParaRPr lang="en-US" sz="4800" dirty="0">
              <a:solidFill>
                <a:schemeClr val="tx1">
                  <a:lumMod val="75000"/>
                  <a:lumOff val="25000"/>
                </a:schemeClr>
              </a:solidFill>
              <a:latin typeface="Garamond" panose="02020404030301010803" pitchFamily="18" charset="0"/>
            </a:endParaRPr>
          </a:p>
        </p:txBody>
      </p:sp>
      <p:sp>
        <p:nvSpPr>
          <p:cNvPr id="7" name="TextBox 6"/>
          <p:cNvSpPr txBox="1"/>
          <p:nvPr/>
        </p:nvSpPr>
        <p:spPr>
          <a:xfrm>
            <a:off x="347472" y="385264"/>
            <a:ext cx="5327905" cy="1569660"/>
          </a:xfrm>
          <a:prstGeom prst="rect">
            <a:avLst/>
          </a:prstGeom>
          <a:noFill/>
        </p:spPr>
        <p:txBody>
          <a:bodyPr wrap="square" rtlCol="0">
            <a:spAutoFit/>
          </a:bodyPr>
          <a:lstStyle/>
          <a:p>
            <a:r>
              <a:rPr lang="en-US" sz="4800" b="1" dirty="0" smtClean="0">
                <a:solidFill>
                  <a:srgbClr val="002060"/>
                </a:solidFill>
                <a:latin typeface="Garamond" panose="02020404030301010803" pitchFamily="18" charset="0"/>
              </a:rPr>
              <a:t>Quality Child Care = Big Results</a:t>
            </a:r>
            <a:endParaRPr lang="en-US" sz="4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427632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7567"/>
          <a:stretch/>
        </p:blipFill>
        <p:spPr>
          <a:xfrm>
            <a:off x="647700" y="17253"/>
            <a:ext cx="11087102" cy="6832121"/>
          </a:xfrm>
          <a:prstGeom prst="rect">
            <a:avLst/>
          </a:prstGeom>
        </p:spPr>
      </p:pic>
      <p:sp>
        <p:nvSpPr>
          <p:cNvPr id="3" name="Content Placeholder 2"/>
          <p:cNvSpPr>
            <a:spLocks noGrp="1"/>
          </p:cNvSpPr>
          <p:nvPr>
            <p:ph idx="1"/>
          </p:nvPr>
        </p:nvSpPr>
        <p:spPr>
          <a:xfrm>
            <a:off x="2694845" y="1200150"/>
            <a:ext cx="6413595" cy="4824413"/>
          </a:xfrm>
        </p:spPr>
        <p:txBody>
          <a:bodyPr>
            <a:normAutofit/>
          </a:bodyPr>
          <a:lstStyle/>
          <a:p>
            <a:pPr marL="0" lvl="0" indent="0">
              <a:buNone/>
            </a:pPr>
            <a:r>
              <a:rPr lang="en-US" sz="2400" dirty="0"/>
              <a:t>Only 60% of Virginia’s kindergarteners start school with the key literacy, math and social-emotional skills needed to be successful in school.  </a:t>
            </a:r>
            <a:endParaRPr lang="en-US" sz="2400" dirty="0" smtClean="0"/>
          </a:p>
          <a:p>
            <a:pPr marL="0" lvl="0" indent="0">
              <a:buNone/>
            </a:pPr>
            <a:endParaRPr lang="en-US" sz="1800" dirty="0"/>
          </a:p>
          <a:p>
            <a:pPr marL="0" lvl="0" indent="0">
              <a:buNone/>
            </a:pPr>
            <a:r>
              <a:rPr lang="en-US" sz="2400" dirty="0" smtClean="0"/>
              <a:t>Only </a:t>
            </a:r>
            <a:r>
              <a:rPr lang="en-US" sz="2400" dirty="0"/>
              <a:t>half of children from economically disadvantaged families enter school fully ready to learn. </a:t>
            </a:r>
          </a:p>
          <a:p>
            <a:pPr marL="0" lvl="0" indent="0">
              <a:buNone/>
            </a:pPr>
            <a:endParaRPr lang="en-US" sz="1800" dirty="0" smtClean="0"/>
          </a:p>
          <a:p>
            <a:pPr marL="0" lvl="0" indent="0">
              <a:buNone/>
            </a:pPr>
            <a:r>
              <a:rPr lang="en-US" sz="2400" dirty="0" smtClean="0"/>
              <a:t>Nearly </a:t>
            </a:r>
            <a:r>
              <a:rPr lang="en-US" sz="2400" dirty="0"/>
              <a:t>70% of Virginia’s children live in families in which all parents work, making child care a necessary work support and a key school readiness opportunity. </a:t>
            </a:r>
          </a:p>
        </p:txBody>
      </p:sp>
      <p:sp>
        <p:nvSpPr>
          <p:cNvPr id="5" name="TextBox 4"/>
          <p:cNvSpPr txBox="1"/>
          <p:nvPr/>
        </p:nvSpPr>
        <p:spPr>
          <a:xfrm>
            <a:off x="2539953" y="193203"/>
            <a:ext cx="7302595" cy="830997"/>
          </a:xfrm>
          <a:prstGeom prst="rect">
            <a:avLst/>
          </a:prstGeom>
          <a:noFill/>
        </p:spPr>
        <p:txBody>
          <a:bodyPr wrap="square" rtlCol="0">
            <a:spAutoFit/>
          </a:bodyPr>
          <a:lstStyle/>
          <a:p>
            <a:r>
              <a:rPr lang="en-US" sz="4800" b="1" dirty="0" smtClean="0">
                <a:solidFill>
                  <a:srgbClr val="002060"/>
                </a:solidFill>
                <a:latin typeface="Garamond" panose="02020404030301010803" pitchFamily="18" charset="0"/>
              </a:rPr>
              <a:t>VA School Readiness Stats</a:t>
            </a:r>
            <a:endParaRPr lang="en-US" sz="4800" b="1" dirty="0">
              <a:solidFill>
                <a:srgbClr val="002060"/>
              </a:solidFill>
              <a:latin typeface="Garamond" panose="02020404030301010803" pitchFamily="18" charset="0"/>
            </a:endParaRPr>
          </a:p>
        </p:txBody>
      </p:sp>
      <p:cxnSp>
        <p:nvCxnSpPr>
          <p:cNvPr id="9" name="Straight Connector 8"/>
          <p:cNvCxnSpPr/>
          <p:nvPr/>
        </p:nvCxnSpPr>
        <p:spPr>
          <a:xfrm>
            <a:off x="11755122" y="0"/>
            <a:ext cx="0" cy="685800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a:off x="604520" y="-8626"/>
            <a:ext cx="0" cy="6858000"/>
          </a:xfrm>
          <a:prstGeom prst="line">
            <a:avLst/>
          </a:prstGeom>
          <a:ln w="5715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58386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500" y="373381"/>
            <a:ext cx="11260584" cy="1325563"/>
          </a:xfrm>
        </p:spPr>
        <p:txBody>
          <a:bodyPr>
            <a:normAutofit/>
          </a:bodyPr>
          <a:lstStyle/>
          <a:p>
            <a:r>
              <a:rPr lang="en-US" b="1" dirty="0" smtClean="0">
                <a:solidFill>
                  <a:srgbClr val="002060"/>
                </a:solidFill>
                <a:latin typeface="Garamond" panose="02020404030301010803" pitchFamily="18" charset="0"/>
              </a:rPr>
              <a:t>Virginia’s Biennial School Readiness </a:t>
            </a:r>
            <a:br>
              <a:rPr lang="en-US" b="1" dirty="0" smtClean="0">
                <a:solidFill>
                  <a:srgbClr val="002060"/>
                </a:solidFill>
                <a:latin typeface="Garamond" panose="02020404030301010803" pitchFamily="18" charset="0"/>
              </a:rPr>
            </a:br>
            <a:r>
              <a:rPr lang="en-US" b="1" dirty="0" smtClean="0">
                <a:solidFill>
                  <a:srgbClr val="002060"/>
                </a:solidFill>
                <a:latin typeface="Garamond" panose="02020404030301010803" pitchFamily="18" charset="0"/>
              </a:rPr>
              <a:t>Report Card                     </a:t>
            </a:r>
            <a:r>
              <a:rPr lang="en-US" sz="2200" u="sng" dirty="0">
                <a:hlinkClick r:id="rId3"/>
              </a:rPr>
              <a:t>http://www.virginiareportcard.com/map.php</a:t>
            </a:r>
            <a:endParaRPr lang="en-US" b="1" dirty="0">
              <a:solidFill>
                <a:srgbClr val="002060"/>
              </a:solidFill>
              <a:latin typeface="Garamond" panose="02020404030301010803" pitchFamily="18" charset="0"/>
            </a:endParaRPr>
          </a:p>
        </p:txBody>
      </p:sp>
      <p:sp>
        <p:nvSpPr>
          <p:cNvPr id="5" name="Text Placeholder 4"/>
          <p:cNvSpPr>
            <a:spLocks noGrp="1"/>
          </p:cNvSpPr>
          <p:nvPr>
            <p:ph type="body" idx="1"/>
          </p:nvPr>
        </p:nvSpPr>
        <p:spPr>
          <a:xfrm>
            <a:off x="250178" y="1849929"/>
            <a:ext cx="5157787" cy="823912"/>
          </a:xfrm>
        </p:spPr>
        <p:txBody>
          <a:bodyPr/>
          <a:lstStyle/>
          <a:p>
            <a:r>
              <a:rPr lang="en-US" dirty="0" smtClean="0"/>
              <a:t>All Populations </a:t>
            </a:r>
            <a:endParaRPr lang="en-US" dirty="0"/>
          </a:p>
        </p:txBody>
      </p:sp>
      <p:pic>
        <p:nvPicPr>
          <p:cNvPr id="9" name="Content Placeholder 8"/>
          <p:cNvPicPr>
            <a:picLocks noGrp="1" noChangeAspect="1"/>
          </p:cNvPicPr>
          <p:nvPr>
            <p:ph sz="half" idx="2"/>
          </p:nvPr>
        </p:nvPicPr>
        <p:blipFill>
          <a:blip r:embed="rId4"/>
          <a:stretch>
            <a:fillRect/>
          </a:stretch>
        </p:blipFill>
        <p:spPr>
          <a:xfrm>
            <a:off x="250178" y="2833083"/>
            <a:ext cx="5416122" cy="3648997"/>
          </a:xfrm>
          <a:prstGeom prst="rect">
            <a:avLst/>
          </a:prstGeom>
        </p:spPr>
      </p:pic>
      <p:sp>
        <p:nvSpPr>
          <p:cNvPr id="7" name="Text Placeholder 6"/>
          <p:cNvSpPr>
            <a:spLocks noGrp="1"/>
          </p:cNvSpPr>
          <p:nvPr>
            <p:ph type="body" sz="quarter" idx="3"/>
          </p:nvPr>
        </p:nvSpPr>
        <p:spPr>
          <a:xfrm>
            <a:off x="6172199" y="1854057"/>
            <a:ext cx="5183188" cy="823912"/>
          </a:xfrm>
        </p:spPr>
        <p:txBody>
          <a:bodyPr/>
          <a:lstStyle/>
          <a:p>
            <a:r>
              <a:rPr lang="en-US" dirty="0" smtClean="0"/>
              <a:t>Low Income Population</a:t>
            </a:r>
            <a:endParaRPr lang="en-US" dirty="0"/>
          </a:p>
        </p:txBody>
      </p:sp>
      <p:pic>
        <p:nvPicPr>
          <p:cNvPr id="10" name="Content Placeholder 9"/>
          <p:cNvPicPr>
            <a:picLocks noGrp="1" noChangeAspect="1"/>
          </p:cNvPicPr>
          <p:nvPr>
            <p:ph sz="quarter" idx="4"/>
          </p:nvPr>
        </p:nvPicPr>
        <p:blipFill>
          <a:blip r:embed="rId5"/>
          <a:stretch>
            <a:fillRect/>
          </a:stretch>
        </p:blipFill>
        <p:spPr>
          <a:xfrm>
            <a:off x="6172199" y="2833082"/>
            <a:ext cx="5496885" cy="3648997"/>
          </a:xfrm>
          <a:prstGeom prst="rect">
            <a:avLst/>
          </a:prstGeom>
        </p:spPr>
      </p:pic>
    </p:spTree>
    <p:extLst>
      <p:ext uri="{BB962C8B-B14F-4D97-AF65-F5344CB8AC3E}">
        <p14:creationId xmlns:p14="http://schemas.microsoft.com/office/powerpoint/2010/main" val="92857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586" y="-74683"/>
            <a:ext cx="10515600" cy="1325563"/>
          </a:xfrm>
        </p:spPr>
        <p:txBody>
          <a:bodyPr>
            <a:normAutofit/>
          </a:bodyPr>
          <a:lstStyle/>
          <a:p>
            <a:r>
              <a:rPr lang="en-US" sz="4800" b="1" dirty="0" smtClean="0">
                <a:solidFill>
                  <a:srgbClr val="002060"/>
                </a:solidFill>
                <a:latin typeface="Garamond" panose="02020404030301010803" pitchFamily="18" charset="0"/>
              </a:rPr>
              <a:t>Our Community Stats </a:t>
            </a:r>
            <a:r>
              <a:rPr lang="en-US" sz="4000" b="1" i="1" dirty="0" smtClean="0">
                <a:solidFill>
                  <a:srgbClr val="002060"/>
                </a:solidFill>
                <a:latin typeface="Garamond" panose="02020404030301010803" pitchFamily="18" charset="0"/>
              </a:rPr>
              <a:t>(replace examples)</a:t>
            </a:r>
            <a:endParaRPr lang="en-US" sz="4000" b="1" i="1" dirty="0">
              <a:solidFill>
                <a:srgbClr val="002060"/>
              </a:solidFill>
              <a:latin typeface="Garamond" panose="02020404030301010803" pitchFamily="18" charset="0"/>
            </a:endParaRPr>
          </a:p>
        </p:txBody>
      </p:sp>
      <p:pic>
        <p:nvPicPr>
          <p:cNvPr id="7" name="Content Placeholder 6"/>
          <p:cNvPicPr>
            <a:picLocks noGrp="1" noChangeAspect="1"/>
          </p:cNvPicPr>
          <p:nvPr>
            <p:ph idx="1"/>
          </p:nvPr>
        </p:nvPicPr>
        <p:blipFill rotWithShape="1">
          <a:blip r:embed="rId3"/>
          <a:srcRect t="10297"/>
          <a:stretch/>
        </p:blipFill>
        <p:spPr>
          <a:xfrm>
            <a:off x="363546" y="1865376"/>
            <a:ext cx="5772127" cy="4287341"/>
          </a:xfrm>
          <a:prstGeom prst="rect">
            <a:avLst/>
          </a:prstGeom>
        </p:spPr>
      </p:pic>
      <p:pic>
        <p:nvPicPr>
          <p:cNvPr id="10" name="Picture 9"/>
          <p:cNvPicPr>
            <a:picLocks noChangeAspect="1"/>
          </p:cNvPicPr>
          <p:nvPr/>
        </p:nvPicPr>
        <p:blipFill>
          <a:blip r:embed="rId4"/>
          <a:stretch>
            <a:fillRect/>
          </a:stretch>
        </p:blipFill>
        <p:spPr>
          <a:xfrm>
            <a:off x="6248331" y="2385007"/>
            <a:ext cx="5943670" cy="2900225"/>
          </a:xfrm>
          <a:prstGeom prst="rect">
            <a:avLst/>
          </a:prstGeom>
        </p:spPr>
      </p:pic>
    </p:spTree>
    <p:extLst>
      <p:ext uri="{BB962C8B-B14F-4D97-AF65-F5344CB8AC3E}">
        <p14:creationId xmlns:p14="http://schemas.microsoft.com/office/powerpoint/2010/main" val="547752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52" y="159179"/>
            <a:ext cx="10515600" cy="873760"/>
          </a:xfrm>
        </p:spPr>
        <p:txBody>
          <a:bodyPr/>
          <a:lstStyle/>
          <a:p>
            <a:pPr algn="ctr"/>
            <a:r>
              <a:rPr lang="en-US" b="1" dirty="0" smtClean="0">
                <a:solidFill>
                  <a:srgbClr val="002060"/>
                </a:solidFill>
                <a:latin typeface="Garamond" panose="02020404030301010803" pitchFamily="18" charset="0"/>
              </a:rPr>
              <a:t>The Local Child Care Landscape</a:t>
            </a:r>
            <a:endParaRPr lang="en-US" b="1" dirty="0">
              <a:solidFill>
                <a:srgbClr val="002060"/>
              </a:solidFill>
              <a:latin typeface="Garamond" panose="02020404030301010803" pitchFamily="18" charset="0"/>
            </a:endParaRPr>
          </a:p>
        </p:txBody>
      </p:sp>
      <p:sp>
        <p:nvSpPr>
          <p:cNvPr id="7" name="Content Placeholder 6"/>
          <p:cNvSpPr>
            <a:spLocks noGrp="1"/>
          </p:cNvSpPr>
          <p:nvPr>
            <p:ph idx="1"/>
          </p:nvPr>
        </p:nvSpPr>
        <p:spPr>
          <a:xfrm>
            <a:off x="468376" y="873760"/>
            <a:ext cx="10515600" cy="5673344"/>
          </a:xfrm>
        </p:spPr>
        <p:txBody>
          <a:bodyPr>
            <a:normAutofit/>
          </a:bodyPr>
          <a:lstStyle/>
          <a:p>
            <a:pPr marL="0" indent="0">
              <a:lnSpc>
                <a:spcPct val="120000"/>
              </a:lnSpc>
              <a:spcBef>
                <a:spcPts val="0"/>
              </a:spcBef>
              <a:buNone/>
            </a:pPr>
            <a:r>
              <a:rPr lang="en-US" sz="2400" b="1" dirty="0" smtClean="0"/>
              <a:t>Demand</a:t>
            </a:r>
          </a:p>
          <a:p>
            <a:pPr marL="0" indent="0">
              <a:lnSpc>
                <a:spcPct val="120000"/>
              </a:lnSpc>
              <a:spcBef>
                <a:spcPts val="0"/>
              </a:spcBef>
              <a:buNone/>
            </a:pPr>
            <a:r>
              <a:rPr lang="en-US" sz="2000" i="1" dirty="0" smtClean="0"/>
              <a:t>Number and ages of children</a:t>
            </a:r>
          </a:p>
          <a:p>
            <a:pPr marL="0" indent="0">
              <a:lnSpc>
                <a:spcPct val="120000"/>
              </a:lnSpc>
              <a:spcBef>
                <a:spcPts val="0"/>
              </a:spcBef>
              <a:buNone/>
            </a:pPr>
            <a:endParaRPr lang="en-US" sz="800" dirty="0" smtClean="0"/>
          </a:p>
          <a:p>
            <a:pPr marL="0" indent="0">
              <a:lnSpc>
                <a:spcPct val="120000"/>
              </a:lnSpc>
              <a:spcBef>
                <a:spcPts val="0"/>
              </a:spcBef>
              <a:buNone/>
            </a:pPr>
            <a:r>
              <a:rPr lang="en-US" sz="2400" b="1" dirty="0" smtClean="0"/>
              <a:t>Supply</a:t>
            </a:r>
          </a:p>
          <a:p>
            <a:pPr marL="0" indent="0">
              <a:lnSpc>
                <a:spcPct val="120000"/>
              </a:lnSpc>
              <a:spcBef>
                <a:spcPts val="0"/>
              </a:spcBef>
              <a:buNone/>
            </a:pPr>
            <a:r>
              <a:rPr lang="en-US" sz="2000" i="1" dirty="0" smtClean="0"/>
              <a:t>Types and capacity of child care programs</a:t>
            </a:r>
          </a:p>
          <a:p>
            <a:pPr marL="0" indent="0">
              <a:lnSpc>
                <a:spcPct val="120000"/>
              </a:lnSpc>
              <a:spcBef>
                <a:spcPts val="0"/>
              </a:spcBef>
              <a:buNone/>
            </a:pPr>
            <a:endParaRPr lang="en-US" sz="800" dirty="0" smtClean="0"/>
          </a:p>
          <a:p>
            <a:pPr marL="0" indent="0">
              <a:lnSpc>
                <a:spcPct val="120000"/>
              </a:lnSpc>
              <a:spcBef>
                <a:spcPts val="0"/>
              </a:spcBef>
              <a:buNone/>
            </a:pPr>
            <a:r>
              <a:rPr lang="en-US" sz="2400" b="1" dirty="0" smtClean="0"/>
              <a:t>Affordability</a:t>
            </a:r>
          </a:p>
          <a:p>
            <a:pPr marL="0" indent="0">
              <a:lnSpc>
                <a:spcPct val="120000"/>
              </a:lnSpc>
              <a:spcBef>
                <a:spcPts val="0"/>
              </a:spcBef>
              <a:buNone/>
            </a:pPr>
            <a:r>
              <a:rPr lang="en-US" sz="2000" i="1" dirty="0" smtClean="0"/>
              <a:t>Cost of care versus income levels</a:t>
            </a:r>
          </a:p>
          <a:p>
            <a:pPr marL="0" indent="0">
              <a:lnSpc>
                <a:spcPct val="120000"/>
              </a:lnSpc>
              <a:spcBef>
                <a:spcPts val="0"/>
              </a:spcBef>
              <a:buNone/>
            </a:pPr>
            <a:endParaRPr lang="en-US" sz="800" dirty="0" smtClean="0"/>
          </a:p>
          <a:p>
            <a:pPr marL="0" indent="0">
              <a:lnSpc>
                <a:spcPct val="120000"/>
              </a:lnSpc>
              <a:spcBef>
                <a:spcPts val="0"/>
              </a:spcBef>
              <a:buNone/>
            </a:pPr>
            <a:r>
              <a:rPr lang="en-US" sz="2400" b="1" dirty="0" smtClean="0"/>
              <a:t>Quality</a:t>
            </a:r>
          </a:p>
          <a:p>
            <a:pPr marL="0" indent="0">
              <a:lnSpc>
                <a:spcPct val="120000"/>
              </a:lnSpc>
              <a:spcBef>
                <a:spcPts val="0"/>
              </a:spcBef>
              <a:buNone/>
            </a:pPr>
            <a:r>
              <a:rPr lang="en-US" sz="2000" i="1" dirty="0" smtClean="0"/>
              <a:t>Measuring and improving</a:t>
            </a:r>
          </a:p>
          <a:p>
            <a:pPr marL="0" indent="0">
              <a:lnSpc>
                <a:spcPct val="120000"/>
              </a:lnSpc>
              <a:spcBef>
                <a:spcPts val="0"/>
              </a:spcBef>
              <a:buNone/>
            </a:pPr>
            <a:endParaRPr lang="en-US" sz="800" dirty="0" smtClean="0"/>
          </a:p>
          <a:p>
            <a:pPr marL="0" indent="0">
              <a:lnSpc>
                <a:spcPct val="120000"/>
              </a:lnSpc>
              <a:spcBef>
                <a:spcPts val="0"/>
              </a:spcBef>
              <a:buNone/>
            </a:pPr>
            <a:r>
              <a:rPr lang="en-US" sz="2400" b="1" dirty="0" smtClean="0"/>
              <a:t>Barriers</a:t>
            </a:r>
          </a:p>
          <a:p>
            <a:pPr marL="0" indent="0">
              <a:lnSpc>
                <a:spcPct val="120000"/>
              </a:lnSpc>
              <a:spcBef>
                <a:spcPts val="0"/>
              </a:spcBef>
              <a:buNone/>
            </a:pPr>
            <a:r>
              <a:rPr lang="en-US" sz="2000" i="1" dirty="0" smtClean="0"/>
              <a:t>What gets in the way?</a:t>
            </a:r>
          </a:p>
          <a:p>
            <a:pPr marL="0" indent="0">
              <a:lnSpc>
                <a:spcPct val="120000"/>
              </a:lnSpc>
              <a:spcBef>
                <a:spcPts val="0"/>
              </a:spcBef>
              <a:buNone/>
            </a:pPr>
            <a:endParaRPr lang="en-US" sz="800" dirty="0" smtClean="0"/>
          </a:p>
          <a:p>
            <a:pPr marL="0" indent="0">
              <a:lnSpc>
                <a:spcPct val="120000"/>
              </a:lnSpc>
              <a:spcBef>
                <a:spcPts val="0"/>
              </a:spcBef>
              <a:buNone/>
            </a:pPr>
            <a:r>
              <a:rPr lang="en-US" sz="2400" b="1" dirty="0" smtClean="0"/>
              <a:t>Unmet needs</a:t>
            </a:r>
          </a:p>
          <a:p>
            <a:pPr marL="0" indent="0">
              <a:lnSpc>
                <a:spcPct val="120000"/>
              </a:lnSpc>
              <a:spcBef>
                <a:spcPts val="0"/>
              </a:spcBef>
              <a:buNone/>
            </a:pPr>
            <a:r>
              <a:rPr lang="en-US" sz="2000" i="1" dirty="0" smtClean="0"/>
              <a:t>Infant care? Weekend care?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4688" y="1513000"/>
            <a:ext cx="6163564" cy="4117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2902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9288" y="449326"/>
            <a:ext cx="9732264" cy="1325563"/>
          </a:xfrm>
        </p:spPr>
        <p:txBody>
          <a:bodyPr/>
          <a:lstStyle/>
          <a:p>
            <a:r>
              <a:rPr lang="en-US" b="1" dirty="0" smtClean="0">
                <a:solidFill>
                  <a:srgbClr val="002060"/>
                </a:solidFill>
                <a:latin typeface="Garamond" panose="02020404030301010803" pitchFamily="18" charset="0"/>
              </a:rPr>
              <a:t>Our Community</a:t>
            </a:r>
            <a:r>
              <a:rPr lang="en-US" b="1" dirty="0">
                <a:solidFill>
                  <a:srgbClr val="002060"/>
                </a:solidFill>
                <a:latin typeface="Garamond" panose="02020404030301010803" pitchFamily="18" charset="0"/>
              </a:rPr>
              <a:t> </a:t>
            </a:r>
            <a:r>
              <a:rPr lang="en-US" b="1" dirty="0" smtClean="0">
                <a:solidFill>
                  <a:srgbClr val="002060"/>
                </a:solidFill>
                <a:latin typeface="Garamond" panose="02020404030301010803" pitchFamily="18" charset="0"/>
              </a:rPr>
              <a:t/>
            </a:r>
            <a:br>
              <a:rPr lang="en-US" b="1" dirty="0" smtClean="0">
                <a:solidFill>
                  <a:srgbClr val="002060"/>
                </a:solidFill>
                <a:latin typeface="Garamond" panose="02020404030301010803" pitchFamily="18" charset="0"/>
              </a:rPr>
            </a:br>
            <a:r>
              <a:rPr lang="en-US" b="1" dirty="0" smtClean="0">
                <a:solidFill>
                  <a:srgbClr val="002060"/>
                </a:solidFill>
                <a:latin typeface="Garamond" panose="02020404030301010803" pitchFamily="18" charset="0"/>
              </a:rPr>
              <a:t>Data</a:t>
            </a:r>
            <a:endParaRPr lang="en-US" b="1" dirty="0">
              <a:solidFill>
                <a:srgbClr val="002060"/>
              </a:solidFill>
              <a:latin typeface="Garamond" panose="02020404030301010803" pitchFamily="18" charset="0"/>
            </a:endParaRPr>
          </a:p>
        </p:txBody>
      </p:sp>
      <p:sp>
        <p:nvSpPr>
          <p:cNvPr id="2" name="Content Placeholder 1"/>
          <p:cNvSpPr>
            <a:spLocks noGrp="1"/>
          </p:cNvSpPr>
          <p:nvPr>
            <p:ph idx="1"/>
          </p:nvPr>
        </p:nvSpPr>
        <p:spPr>
          <a:xfrm>
            <a:off x="399288" y="2245114"/>
            <a:ext cx="4266165" cy="5179814"/>
          </a:xfrm>
          <a:ln>
            <a:noFill/>
          </a:ln>
        </p:spPr>
        <p:txBody>
          <a:bodyPr>
            <a:noAutofit/>
          </a:bodyPr>
          <a:lstStyle/>
          <a:p>
            <a:pPr>
              <a:lnSpc>
                <a:spcPct val="100000"/>
              </a:lnSpc>
            </a:pPr>
            <a:r>
              <a:rPr lang="en-US" sz="3200" dirty="0" smtClean="0"/>
              <a:t>Demand </a:t>
            </a:r>
          </a:p>
          <a:p>
            <a:pPr>
              <a:lnSpc>
                <a:spcPct val="100000"/>
              </a:lnSpc>
            </a:pPr>
            <a:r>
              <a:rPr lang="en-US" sz="3200" dirty="0" smtClean="0"/>
              <a:t>Supply</a:t>
            </a:r>
          </a:p>
          <a:p>
            <a:pPr>
              <a:lnSpc>
                <a:spcPct val="100000"/>
              </a:lnSpc>
            </a:pPr>
            <a:r>
              <a:rPr lang="en-US" sz="3200" dirty="0" smtClean="0"/>
              <a:t>Affordability</a:t>
            </a:r>
          </a:p>
          <a:p>
            <a:pPr>
              <a:lnSpc>
                <a:spcPct val="100000"/>
              </a:lnSpc>
            </a:pPr>
            <a:r>
              <a:rPr lang="en-US" sz="3200" dirty="0" smtClean="0"/>
              <a:t>Quality</a:t>
            </a:r>
          </a:p>
          <a:p>
            <a:pPr>
              <a:lnSpc>
                <a:spcPct val="100000"/>
              </a:lnSpc>
            </a:pPr>
            <a:r>
              <a:rPr lang="en-US" sz="3200" dirty="0" smtClean="0"/>
              <a:t>Barriers</a:t>
            </a:r>
          </a:p>
          <a:p>
            <a:pPr>
              <a:lnSpc>
                <a:spcPct val="100000"/>
              </a:lnSpc>
            </a:pPr>
            <a:r>
              <a:rPr lang="en-US" sz="3200" dirty="0" smtClean="0"/>
              <a:t>Unmet Needs</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371" y="449326"/>
            <a:ext cx="6107673" cy="5805170"/>
          </a:xfrm>
          <a:prstGeom prst="rect">
            <a:avLst/>
          </a:prstGeom>
          <a:solidFill>
            <a:srgbClr val="FFFFFF">
              <a:shade val="85000"/>
            </a:srgbClr>
          </a:solidFill>
          <a:ln w="57150" cap="rnd">
            <a:solidFill>
              <a:srgbClr val="00B0F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32806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5984</TotalTime>
  <Words>1221</Words>
  <Application>Microsoft Office PowerPoint</Application>
  <PresentationFormat>Widescreen</PresentationFormat>
  <Paragraphs>144</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Brush Script MT</vt:lpstr>
      <vt:lpstr>Calibri</vt:lpstr>
      <vt:lpstr>Calibri Light</vt:lpstr>
      <vt:lpstr>Garamond</vt:lpstr>
      <vt:lpstr>Times New Roman</vt:lpstr>
      <vt:lpstr>Office Theme</vt:lpstr>
      <vt:lpstr>Building Child Care Supply</vt:lpstr>
      <vt:lpstr>PowerPoint Presentation</vt:lpstr>
      <vt:lpstr>PowerPoint Presentation</vt:lpstr>
      <vt:lpstr>PowerPoint Presentation</vt:lpstr>
      <vt:lpstr>PowerPoint Presentation</vt:lpstr>
      <vt:lpstr>Virginia’s Biennial School Readiness  Report Card                     http://www.virginiareportcard.com/map.php</vt:lpstr>
      <vt:lpstr>Our Community Stats (replace examples)</vt:lpstr>
      <vt:lpstr>The Local Child Care Landscape</vt:lpstr>
      <vt:lpstr>Our Community  Data</vt:lpstr>
      <vt:lpstr>Our Future</vt:lpstr>
      <vt:lpstr>What Can You Do? </vt:lpstr>
      <vt:lpstr>Invest in Child Care &amp; Early Education</vt:lpstr>
      <vt:lpstr>PowerPoint Presentation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Child Care Supply &amp; Quality in Our Community</dc:title>
  <dc:creator>VITA Program</dc:creator>
  <cp:lastModifiedBy>VITA Program</cp:lastModifiedBy>
  <cp:revision>42</cp:revision>
  <dcterms:created xsi:type="dcterms:W3CDTF">2020-01-29T19:40:34Z</dcterms:created>
  <dcterms:modified xsi:type="dcterms:W3CDTF">2020-05-20T19:44:38Z</dcterms:modified>
</cp:coreProperties>
</file>