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7"/>
  </p:notesMasterIdLst>
  <p:sldIdLst>
    <p:sldId id="258" r:id="rId5"/>
    <p:sldId id="301" r:id="rId6"/>
    <p:sldId id="302" r:id="rId7"/>
    <p:sldId id="294" r:id="rId8"/>
    <p:sldId id="293" r:id="rId9"/>
    <p:sldId id="292" r:id="rId10"/>
    <p:sldId id="291" r:id="rId11"/>
    <p:sldId id="290" r:id="rId12"/>
    <p:sldId id="289" r:id="rId13"/>
    <p:sldId id="288" r:id="rId14"/>
    <p:sldId id="287" r:id="rId15"/>
    <p:sldId id="286" r:id="rId16"/>
    <p:sldId id="285" r:id="rId17"/>
    <p:sldId id="284" r:id="rId18"/>
    <p:sldId id="283" r:id="rId19"/>
    <p:sldId id="282" r:id="rId20"/>
    <p:sldId id="281" r:id="rId21"/>
    <p:sldId id="280" r:id="rId22"/>
    <p:sldId id="279" r:id="rId23"/>
    <p:sldId id="278" r:id="rId24"/>
    <p:sldId id="277" r:id="rId25"/>
    <p:sldId id="276" r:id="rId26"/>
    <p:sldId id="275" r:id="rId27"/>
    <p:sldId id="274" r:id="rId28"/>
    <p:sldId id="273" r:id="rId29"/>
    <p:sldId id="272" r:id="rId30"/>
    <p:sldId id="271" r:id="rId31"/>
    <p:sldId id="270" r:id="rId32"/>
    <p:sldId id="269" r:id="rId33"/>
    <p:sldId id="268" r:id="rId34"/>
    <p:sldId id="267" r:id="rId35"/>
    <p:sldId id="266" r:id="rId36"/>
    <p:sldId id="265" r:id="rId37"/>
    <p:sldId id="264" r:id="rId38"/>
    <p:sldId id="263" r:id="rId39"/>
    <p:sldId id="262" r:id="rId40"/>
    <p:sldId id="296" r:id="rId41"/>
    <p:sldId id="297" r:id="rId42"/>
    <p:sldId id="299" r:id="rId43"/>
    <p:sldId id="300" r:id="rId44"/>
    <p:sldId id="260" r:id="rId45"/>
    <p:sldId id="303"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0463608-F68D-4724-84C6-0BD9E43C2D1E}" name="Rebecca Ullrich (DOE)" initials="RU" userId="Rebecca Ullrich (DOE)" providerId="None"/>
  <p188:author id="{F40E6F77-4BF1-1087-9F1B-A618C3D06642}" name="Ullrich, Rebecca (DOE)" initials="U(" userId="S::rebecca.ullrich@doe.virginia.gov::21f24c1b-3c1d-479f-959f-cc8655c3d077" providerId="AD"/>
  <p188:author id="{8251AFBA-72B3-2263-65AE-F126AD94227D}" name="Silva, Jessica (DOE)" initials="" userId="S::Jessica.Silva@doe.virginia.gov::4c15eef4-92d0-4862-84d6-50c846f24a4e" providerId="AD"/>
  <p188:author id="{860213D2-869B-2015-C61C-17755D5D63B1}" name="Silva, Jessica (DOE)" initials="S(" userId="S::jessica.silva@doe.virginia.gov::4c15eef4-92d0-4862-84d6-50c846f24a4e" providerId="AD"/>
  <p188:author id="{304F4ED4-FAFF-AA32-46D9-5EC3C0FD7ED8}" name="Lewis, Alieyyah (DOE)" initials="L(" userId="S::alieyyah.lewis@doe.virginia.gov::3634c69b-c875-408b-9dfd-5c27433a6acb" providerId="AD"/>
  <p188:author id="{0D29ACD5-F33D-CB40-A602-3B24A9212823}" name="Lewis, Alieyyah (DOE)" initials="LA(" userId="S::Alieyyah.Lewis@doe.virginia.gov::3634c69b-c875-408b-9dfd-5c27433a6acb"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996720-9C21-1D8A-BDDF-B8F2A044A4E2}" v="1" dt="2024-06-05T16:09:34.940"/>
    <p1510:client id="{52607AF4-13C3-4728-BAFF-9D0DFD422749}" v="429" dt="2024-06-06T20:23:40.962"/>
    <p1510:client id="{9AA38729-29CA-318C-5520-91A8788A3CF1}" v="5" dt="2024-06-04T22:47:17.01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microsoft.com/office/2018/10/relationships/authors" Target="author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5F258A-1FDC-49D2-8CC4-0FBAF9C53692}" type="datetimeFigureOut">
              <a:t>6/6/2024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542127-33B6-415B-8239-AAF9C8BE799A}" type="slidenum">
              <a:t>‹#›</a:t>
            </a:fld>
            <a:endParaRPr lang="en-US"/>
          </a:p>
        </p:txBody>
      </p:sp>
    </p:spTree>
    <p:extLst>
      <p:ext uri="{BB962C8B-B14F-4D97-AF65-F5344CB8AC3E}">
        <p14:creationId xmlns:p14="http://schemas.microsoft.com/office/powerpoint/2010/main" val="28783293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40" name="Google Shape;240;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0000"/>
              </a:lnSpc>
            </a:pPr>
            <a:r>
              <a:rPr lang="en-US"/>
              <a:t>Examples of state and regional partners: </a:t>
            </a:r>
            <a:endParaRPr lang="en-US" sz="1800"/>
          </a:p>
          <a:p>
            <a:pPr lvl="1">
              <a:lnSpc>
                <a:spcPct val="110000"/>
              </a:lnSpc>
            </a:pPr>
            <a:r>
              <a:rPr lang="en-US" sz="1400"/>
              <a:t>The Early Childhood Advisory Committee (ECAC); </a:t>
            </a:r>
          </a:p>
          <a:p>
            <a:pPr lvl="1">
              <a:lnSpc>
                <a:spcPct val="110000"/>
              </a:lnSpc>
            </a:pPr>
            <a:r>
              <a:rPr lang="en-US" sz="1400"/>
              <a:t>The Chickahominy and Monacan Tribes; </a:t>
            </a:r>
          </a:p>
          <a:p>
            <a:pPr lvl="1">
              <a:lnSpc>
                <a:spcPct val="110000"/>
              </a:lnSpc>
            </a:pPr>
            <a:r>
              <a:rPr lang="en-US" sz="1400"/>
              <a:t>The Departments of Health, Social Services, Medical Assistance Services, Emergency Management; and </a:t>
            </a:r>
          </a:p>
          <a:p>
            <a:pPr lvl="1">
              <a:lnSpc>
                <a:spcPct val="110000"/>
              </a:lnSpc>
            </a:pPr>
            <a:r>
              <a:rPr lang="en-US" sz="1400"/>
              <a:t>Organizations representing school-age care providers, child care resource and referral agencies, child care centers, family day homes, and more. </a:t>
            </a:r>
          </a:p>
          <a:p>
            <a:pPr lvl="1">
              <a:lnSpc>
                <a:spcPct val="110000"/>
              </a:lnSpc>
            </a:pPr>
            <a:r>
              <a:rPr lang="en-US" sz="1400"/>
              <a:t>Ready Regions </a:t>
            </a:r>
          </a:p>
          <a:p>
            <a:endParaRPr lang="en-US"/>
          </a:p>
        </p:txBody>
      </p:sp>
      <p:sp>
        <p:nvSpPr>
          <p:cNvPr id="4" name="Slide Number Placeholder 3"/>
          <p:cNvSpPr>
            <a:spLocks noGrp="1"/>
          </p:cNvSpPr>
          <p:nvPr>
            <p:ph type="sldNum" sz="quarter" idx="5"/>
          </p:nvPr>
        </p:nvSpPr>
        <p:spPr/>
        <p:txBody>
          <a:bodyPr/>
          <a:lstStyle/>
          <a:p>
            <a:fld id="{F478B4B7-E108-403B-A8CC-457F9B770DCF}" type="slidenum">
              <a:rPr lang="en-US" smtClean="0"/>
              <a:t>31</a:t>
            </a:fld>
            <a:endParaRPr lang="en-US"/>
          </a:p>
        </p:txBody>
      </p:sp>
    </p:spTree>
    <p:extLst>
      <p:ext uri="{BB962C8B-B14F-4D97-AF65-F5344CB8AC3E}">
        <p14:creationId xmlns:p14="http://schemas.microsoft.com/office/powerpoint/2010/main" val="18639185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478B4B7-E108-403B-A8CC-457F9B770DCF}" type="slidenum">
              <a:rPr lang="en-US" smtClean="0"/>
              <a:t>32</a:t>
            </a:fld>
            <a:endParaRPr lang="en-US"/>
          </a:p>
        </p:txBody>
      </p:sp>
    </p:spTree>
    <p:extLst>
      <p:ext uri="{BB962C8B-B14F-4D97-AF65-F5344CB8AC3E}">
        <p14:creationId xmlns:p14="http://schemas.microsoft.com/office/powerpoint/2010/main" val="9573639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478B4B7-E108-403B-A8CC-457F9B770DCF}" type="slidenum">
              <a:rPr lang="en-US" smtClean="0"/>
              <a:t>33</a:t>
            </a:fld>
            <a:endParaRPr lang="en-US"/>
          </a:p>
        </p:txBody>
      </p:sp>
    </p:spTree>
    <p:extLst>
      <p:ext uri="{BB962C8B-B14F-4D97-AF65-F5344CB8AC3E}">
        <p14:creationId xmlns:p14="http://schemas.microsoft.com/office/powerpoint/2010/main" val="19959141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478B4B7-E108-403B-A8CC-457F9B770DCF}" type="slidenum">
              <a:rPr lang="en-US" smtClean="0"/>
              <a:t>35</a:t>
            </a:fld>
            <a:endParaRPr lang="en-US"/>
          </a:p>
        </p:txBody>
      </p:sp>
    </p:spTree>
    <p:extLst>
      <p:ext uri="{BB962C8B-B14F-4D97-AF65-F5344CB8AC3E}">
        <p14:creationId xmlns:p14="http://schemas.microsoft.com/office/powerpoint/2010/main" val="21053895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478B4B7-E108-403B-A8CC-457F9B770DCF}" type="slidenum">
              <a:rPr lang="en-US" smtClean="0"/>
              <a:t>36</a:t>
            </a:fld>
            <a:endParaRPr lang="en-US"/>
          </a:p>
        </p:txBody>
      </p:sp>
    </p:spTree>
    <p:extLst>
      <p:ext uri="{BB962C8B-B14F-4D97-AF65-F5344CB8AC3E}">
        <p14:creationId xmlns:p14="http://schemas.microsoft.com/office/powerpoint/2010/main" val="21320247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g1a5e57395b2_0_3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83" name="Google Shape;283;g1a5e57395b2_0_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4341450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14300">
              <a:lnSpc>
                <a:spcPct val="90000"/>
              </a:lnSpc>
              <a:spcBef>
                <a:spcPts val="500"/>
              </a:spcBef>
              <a:buClr>
                <a:srgbClr val="003C71"/>
              </a:buClr>
              <a:buSzPts val="1800"/>
              <a:defRPr/>
            </a:pPr>
            <a:endParaRPr lang="en-US" sz="2800" b="0" i="0" u="none" strike="noStrike" kern="0" cap="none" spc="0" normalizeH="0" baseline="0" noProof="0">
              <a:ln>
                <a:noFill/>
              </a:ln>
              <a:solidFill>
                <a:srgbClr val="555555"/>
              </a:solidFill>
              <a:effectLst/>
              <a:uLnTx/>
              <a:uFillTx/>
              <a:latin typeface="Georgia"/>
            </a:endParaRPr>
          </a:p>
          <a:p>
            <a:pPr marL="114300" marR="0" lvl="0" indent="0" algn="l" defTabSz="914400" rtl="0" eaLnBrk="1" fontAlgn="auto" latinLnBrk="0" hangingPunct="1">
              <a:lnSpc>
                <a:spcPct val="90000"/>
              </a:lnSpc>
              <a:spcBef>
                <a:spcPts val="500"/>
              </a:spcBef>
              <a:spcAft>
                <a:spcPts val="0"/>
              </a:spcAft>
              <a:buClr>
                <a:srgbClr val="003C71"/>
              </a:buClr>
              <a:buSzPts val="1800"/>
              <a:buFont typeface="Arial"/>
              <a:buNone/>
              <a:tabLst/>
              <a:defRPr/>
            </a:pPr>
            <a:endParaRPr kumimoji="0" lang="en-US" sz="2800" b="0" i="0" u="none" strike="noStrike" kern="0" cap="none" spc="0" normalizeH="0" baseline="0" noProof="0">
              <a:ln>
                <a:noFill/>
              </a:ln>
              <a:solidFill>
                <a:srgbClr val="555555"/>
              </a:solidFill>
              <a:effectLst/>
              <a:uLnTx/>
              <a:uFillTx/>
              <a:latin typeface="Georgia"/>
              <a:sym typeface="Georgia"/>
            </a:endParaRPr>
          </a:p>
          <a:p>
            <a:pPr marL="114300" marR="0" lvl="0" indent="0" algn="l" defTabSz="914400" rtl="0" eaLnBrk="1" fontAlgn="auto" latinLnBrk="0" hangingPunct="1">
              <a:lnSpc>
                <a:spcPct val="90000"/>
              </a:lnSpc>
              <a:spcBef>
                <a:spcPts val="500"/>
              </a:spcBef>
              <a:spcAft>
                <a:spcPts val="0"/>
              </a:spcAft>
              <a:buClr>
                <a:srgbClr val="003C71"/>
              </a:buClr>
              <a:buSzPts val="1800"/>
              <a:buFont typeface="Arial"/>
              <a:buNone/>
              <a:tabLst/>
              <a:defRPr/>
            </a:pPr>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F2B45C-2BA2-45EA-8FF5-C2F8238C5A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133965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g1a5e57395b2_0_3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83" name="Google Shape;283;g1a5e57395b2_0_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2203854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g1a5e57395b2_0_3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83" name="Google Shape;283;g1a5e57395b2_0_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537551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CF2B45C-2BA2-45EA-8FF5-C2F8238C5AE0}" type="slidenum">
              <a:rPr lang="en-US" smtClean="0"/>
              <a:t>4</a:t>
            </a:fld>
            <a:endParaRPr lang="en-US"/>
          </a:p>
        </p:txBody>
      </p:sp>
    </p:spTree>
    <p:extLst>
      <p:ext uri="{BB962C8B-B14F-4D97-AF65-F5344CB8AC3E}">
        <p14:creationId xmlns:p14="http://schemas.microsoft.com/office/powerpoint/2010/main" val="3233286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For section 8, key partners include:</a:t>
            </a:r>
          </a:p>
          <a:p>
            <a:pPr marL="171450" indent="-171450">
              <a:buFont typeface="Arial" panose="020B0604020202020204" pitchFamily="34" charset="0"/>
              <a:buChar char="•"/>
            </a:pPr>
            <a:r>
              <a:rPr lang="en-US" sz="1200">
                <a:latin typeface="Georgia" panose="02040502050405020303" pitchFamily="18" charset="0"/>
              </a:rPr>
              <a:t>The state advisory council (ECAC in VA; required)</a:t>
            </a:r>
          </a:p>
          <a:p>
            <a:pPr marL="171450" indent="-171450">
              <a:buFont typeface="Arial" panose="020B0604020202020204" pitchFamily="34" charset="0"/>
              <a:buChar char="•"/>
            </a:pPr>
            <a:r>
              <a:rPr lang="en-US" sz="1200">
                <a:latin typeface="Georgia" panose="02040502050405020303" pitchFamily="18" charset="0"/>
              </a:rPr>
              <a:t>Local Tribes and Tribal organizations (required)</a:t>
            </a:r>
          </a:p>
          <a:p>
            <a:pPr marL="171450" indent="-171450">
              <a:buFont typeface="Arial" panose="020B0604020202020204" pitchFamily="34" charset="0"/>
              <a:buChar char="•"/>
            </a:pPr>
            <a:r>
              <a:rPr lang="en-US" sz="1200">
                <a:latin typeface="Georgia" panose="02040502050405020303" pitchFamily="18" charset="0"/>
              </a:rPr>
              <a:t>State agencies responsible for serving children with disabilities, Head Start collaboration, public education/state pre-K, public health, employment services, CACFP, serving homeless families, TANF, Medicaid, mental health, and emergency management and response (required)</a:t>
            </a:r>
          </a:p>
          <a:p>
            <a:pPr marL="171450" indent="-171450">
              <a:buFont typeface="Arial" panose="020B0604020202020204" pitchFamily="34" charset="0"/>
              <a:buChar char="•"/>
            </a:pPr>
            <a:r>
              <a:rPr lang="en-US" sz="1200">
                <a:latin typeface="Georgia" panose="02040502050405020303" pitchFamily="18" charset="0"/>
              </a:rPr>
              <a:t>State/local agencies administering EHS/CC Partnership grants, higher education, home visiting, child welfare (optional)</a:t>
            </a:r>
          </a:p>
          <a:p>
            <a:pPr marL="171450" indent="-171450">
              <a:buFont typeface="Arial" panose="020B0604020202020204" pitchFamily="34" charset="0"/>
              <a:buChar char="•"/>
            </a:pPr>
            <a:r>
              <a:rPr lang="en-US" sz="1200">
                <a:latin typeface="Georgia" panose="02040502050405020303" pitchFamily="18" charset="0"/>
              </a:rPr>
              <a:t>Provider groups or associations</a:t>
            </a:r>
          </a:p>
          <a:p>
            <a:pPr marL="171450" indent="-171450">
              <a:buFont typeface="Arial" panose="020B0604020202020204" pitchFamily="34" charset="0"/>
              <a:buChar char="•"/>
            </a:pPr>
            <a:r>
              <a:rPr lang="en-US" sz="1200">
                <a:latin typeface="Georgia" panose="02040502050405020303" pitchFamily="18" charset="0"/>
              </a:rPr>
              <a:t>Parent groups or associations</a:t>
            </a:r>
          </a:p>
          <a:p>
            <a:pPr marL="171450" indent="-171450">
              <a:buFont typeface="Arial" panose="020B0604020202020204" pitchFamily="34" charset="0"/>
              <a:buChar char="•"/>
            </a:pPr>
            <a:r>
              <a:rPr lang="en-US" sz="1200">
                <a:latin typeface="Georgia" panose="02040502050405020303" pitchFamily="18" charset="0"/>
              </a:rPr>
              <a:t>Title IV 21</a:t>
            </a:r>
            <a:r>
              <a:rPr lang="en-US" sz="1200" baseline="30000">
                <a:latin typeface="Georgia" panose="02040502050405020303" pitchFamily="18" charset="0"/>
              </a:rPr>
              <a:t>st</a:t>
            </a:r>
            <a:r>
              <a:rPr lang="en-US" sz="1200">
                <a:latin typeface="Georgia" panose="02040502050405020303" pitchFamily="18" charset="0"/>
              </a:rPr>
              <a:t> Century learning</a:t>
            </a:r>
          </a:p>
          <a:p>
            <a:pPr marL="171450" indent="-171450">
              <a:buFont typeface="Arial" panose="020B0604020202020204" pitchFamily="34" charset="0"/>
              <a:buChar char="•"/>
            </a:pPr>
            <a:endParaRPr lang="en-US"/>
          </a:p>
        </p:txBody>
      </p:sp>
      <p:sp>
        <p:nvSpPr>
          <p:cNvPr id="4" name="Slide Number Placeholder 3"/>
          <p:cNvSpPr>
            <a:spLocks noGrp="1"/>
          </p:cNvSpPr>
          <p:nvPr>
            <p:ph type="sldNum" sz="quarter" idx="5"/>
          </p:nvPr>
        </p:nvSpPr>
        <p:spPr/>
        <p:txBody>
          <a:bodyPr/>
          <a:lstStyle/>
          <a:p>
            <a:fld id="{F478B4B7-E108-403B-A8CC-457F9B770DCF}" type="slidenum">
              <a:rPr lang="en-US" smtClean="0"/>
              <a:t>6</a:t>
            </a:fld>
            <a:endParaRPr lang="en-US"/>
          </a:p>
        </p:txBody>
      </p:sp>
    </p:spTree>
    <p:extLst>
      <p:ext uri="{BB962C8B-B14F-4D97-AF65-F5344CB8AC3E}">
        <p14:creationId xmlns:p14="http://schemas.microsoft.com/office/powerpoint/2010/main" val="2009363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CF2B45C-2BA2-45EA-8FF5-C2F8238C5AE0}" type="slidenum">
              <a:rPr lang="en-US" smtClean="0"/>
              <a:t>8</a:t>
            </a:fld>
            <a:endParaRPr lang="en-US"/>
          </a:p>
        </p:txBody>
      </p:sp>
    </p:spTree>
    <p:extLst>
      <p:ext uri="{BB962C8B-B14F-4D97-AF65-F5344CB8AC3E}">
        <p14:creationId xmlns:p14="http://schemas.microsoft.com/office/powerpoint/2010/main" val="11747263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solidFill>
                <a:schemeClr val="accent3"/>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solidFill>
                  <a:schemeClr val="accent3"/>
                </a:solidFill>
              </a:rPr>
              <a:t>Definition of participation in education or training is inclusive of all types of technical and on-the-job training; ESL and adult basic education courses; high school and GED programs; certificate- and degree-granting programs; online coursework; travel time; time to study, complete homework or assignments, and participate in study groups, labs, field trips, etc.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solidFill>
                <a:schemeClr val="accent3"/>
              </a:solidFill>
            </a:endParaRPr>
          </a:p>
          <a:p>
            <a:endParaRPr lang="en-US"/>
          </a:p>
        </p:txBody>
      </p:sp>
      <p:sp>
        <p:nvSpPr>
          <p:cNvPr id="4" name="Slide Number Placeholder 3"/>
          <p:cNvSpPr>
            <a:spLocks noGrp="1"/>
          </p:cNvSpPr>
          <p:nvPr>
            <p:ph type="sldNum" sz="quarter" idx="5"/>
          </p:nvPr>
        </p:nvSpPr>
        <p:spPr/>
        <p:txBody>
          <a:bodyPr/>
          <a:lstStyle/>
          <a:p>
            <a:fld id="{0CF2B45C-2BA2-45EA-8FF5-C2F8238C5AE0}" type="slidenum">
              <a:rPr lang="en-US" smtClean="0"/>
              <a:t>10</a:t>
            </a:fld>
            <a:endParaRPr lang="en-US"/>
          </a:p>
        </p:txBody>
      </p:sp>
    </p:spTree>
    <p:extLst>
      <p:ext uri="{BB962C8B-B14F-4D97-AF65-F5344CB8AC3E}">
        <p14:creationId xmlns:p14="http://schemas.microsoft.com/office/powerpoint/2010/main" val="41612003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CF2B45C-2BA2-45EA-8FF5-C2F8238C5AE0}" type="slidenum">
              <a:rPr lang="en-US" smtClean="0"/>
              <a:t>11</a:t>
            </a:fld>
            <a:endParaRPr lang="en-US"/>
          </a:p>
        </p:txBody>
      </p:sp>
    </p:spTree>
    <p:extLst>
      <p:ext uri="{BB962C8B-B14F-4D97-AF65-F5344CB8AC3E}">
        <p14:creationId xmlns:p14="http://schemas.microsoft.com/office/powerpoint/2010/main" val="16375420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Note in some cases, activities are fully funded w/ CCDF, in others CCDF supplements or enhances other state or federal funding sources</a:t>
            </a:r>
          </a:p>
        </p:txBody>
      </p:sp>
      <p:sp>
        <p:nvSpPr>
          <p:cNvPr id="4" name="Slide Number Placeholder 3"/>
          <p:cNvSpPr>
            <a:spLocks noGrp="1"/>
          </p:cNvSpPr>
          <p:nvPr>
            <p:ph type="sldNum" sz="quarter" idx="5"/>
          </p:nvPr>
        </p:nvSpPr>
        <p:spPr/>
        <p:txBody>
          <a:bodyPr/>
          <a:lstStyle/>
          <a:p>
            <a:fld id="{F478B4B7-E108-403B-A8CC-457F9B770DCF}" type="slidenum">
              <a:rPr lang="en-US" smtClean="0"/>
              <a:t>25</a:t>
            </a:fld>
            <a:endParaRPr lang="en-US"/>
          </a:p>
        </p:txBody>
      </p:sp>
    </p:spTree>
    <p:extLst>
      <p:ext uri="{BB962C8B-B14F-4D97-AF65-F5344CB8AC3E}">
        <p14:creationId xmlns:p14="http://schemas.microsoft.com/office/powerpoint/2010/main" val="4294299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0000"/>
              </a:lnSpc>
            </a:pPr>
            <a:r>
              <a:rPr lang="en-US"/>
              <a:t>Examples of state and regional partners: </a:t>
            </a:r>
            <a:endParaRPr lang="en-US" sz="1800"/>
          </a:p>
          <a:p>
            <a:pPr lvl="1">
              <a:lnSpc>
                <a:spcPct val="110000"/>
              </a:lnSpc>
            </a:pPr>
            <a:r>
              <a:rPr lang="en-US" sz="1400"/>
              <a:t>The Early Childhood Advisory Committee (ECAC); </a:t>
            </a:r>
          </a:p>
          <a:p>
            <a:pPr lvl="1">
              <a:lnSpc>
                <a:spcPct val="110000"/>
              </a:lnSpc>
            </a:pPr>
            <a:r>
              <a:rPr lang="en-US" sz="1400"/>
              <a:t>The Chickahominy and Monacan Tribes; </a:t>
            </a:r>
          </a:p>
          <a:p>
            <a:pPr lvl="1">
              <a:lnSpc>
                <a:spcPct val="110000"/>
              </a:lnSpc>
            </a:pPr>
            <a:r>
              <a:rPr lang="en-US" sz="1400"/>
              <a:t>The Departments of Health, Social Services, Medical Assistance Services, Emergency Management; and </a:t>
            </a:r>
          </a:p>
          <a:p>
            <a:pPr lvl="1">
              <a:lnSpc>
                <a:spcPct val="110000"/>
              </a:lnSpc>
            </a:pPr>
            <a:r>
              <a:rPr lang="en-US" sz="1400"/>
              <a:t>Organizations representing school-age care providers, child care resource and referral agencies, child care centers, family day homes, and more. </a:t>
            </a:r>
          </a:p>
          <a:p>
            <a:pPr lvl="1">
              <a:lnSpc>
                <a:spcPct val="110000"/>
              </a:lnSpc>
            </a:pPr>
            <a:r>
              <a:rPr lang="en-US" sz="1400"/>
              <a:t>Ready Regions </a:t>
            </a:r>
          </a:p>
          <a:p>
            <a:endParaRPr lang="en-US"/>
          </a:p>
        </p:txBody>
      </p:sp>
      <p:sp>
        <p:nvSpPr>
          <p:cNvPr id="4" name="Slide Number Placeholder 3"/>
          <p:cNvSpPr>
            <a:spLocks noGrp="1"/>
          </p:cNvSpPr>
          <p:nvPr>
            <p:ph type="sldNum" sz="quarter" idx="5"/>
          </p:nvPr>
        </p:nvSpPr>
        <p:spPr/>
        <p:txBody>
          <a:bodyPr/>
          <a:lstStyle/>
          <a:p>
            <a:fld id="{F478B4B7-E108-403B-A8CC-457F9B770DCF}" type="slidenum">
              <a:rPr lang="en-US" smtClean="0"/>
              <a:t>28</a:t>
            </a:fld>
            <a:endParaRPr lang="en-US"/>
          </a:p>
        </p:txBody>
      </p:sp>
    </p:spTree>
    <p:extLst>
      <p:ext uri="{BB962C8B-B14F-4D97-AF65-F5344CB8AC3E}">
        <p14:creationId xmlns:p14="http://schemas.microsoft.com/office/powerpoint/2010/main" val="1625832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478B4B7-E108-403B-A8CC-457F9B770DCF}" type="slidenum">
              <a:rPr lang="en-US" smtClean="0"/>
              <a:t>29</a:t>
            </a:fld>
            <a:endParaRPr lang="en-US"/>
          </a:p>
        </p:txBody>
      </p:sp>
    </p:spTree>
    <p:extLst>
      <p:ext uri="{BB962C8B-B14F-4D97-AF65-F5344CB8AC3E}">
        <p14:creationId xmlns:p14="http://schemas.microsoft.com/office/powerpoint/2010/main" val="8769385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15"/>
        <p:cNvGrpSpPr/>
        <p:nvPr/>
      </p:nvGrpSpPr>
      <p:grpSpPr>
        <a:xfrm>
          <a:off x="0" y="0"/>
          <a:ext cx="0" cy="0"/>
          <a:chOff x="0" y="0"/>
          <a:chExt cx="0" cy="0"/>
        </a:xfrm>
      </p:grpSpPr>
      <p:sp>
        <p:nvSpPr>
          <p:cNvPr id="16" name="Google Shape;16;p45"/>
          <p:cNvSpPr txBox="1">
            <a:spLocks noGrp="1"/>
          </p:cNvSpPr>
          <p:nvPr>
            <p:ph type="ctrTitle"/>
          </p:nvPr>
        </p:nvSpPr>
        <p:spPr>
          <a:xfrm>
            <a:off x="838200" y="1130909"/>
            <a:ext cx="5254951" cy="2387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45"/>
          <p:cNvSpPr txBox="1">
            <a:spLocks noGrp="1"/>
          </p:cNvSpPr>
          <p:nvPr>
            <p:ph type="subTitle" idx="1"/>
          </p:nvPr>
        </p:nvSpPr>
        <p:spPr>
          <a:xfrm>
            <a:off x="838200" y="3636221"/>
            <a:ext cx="5254951" cy="1655762"/>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SzPts val="2400"/>
              <a:buNone/>
              <a:defRPr sz="2400"/>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
        <p:nvSpPr>
          <p:cNvPr id="21" name="Google Shape;21;p45" descr="VDOE Logo"/>
          <p:cNvSpPr/>
          <p:nvPr/>
        </p:nvSpPr>
        <p:spPr>
          <a:xfrm>
            <a:off x="2020701" y="919537"/>
            <a:ext cx="10893915" cy="5938463"/>
          </a:xfrm>
          <a:prstGeom prst="rect">
            <a:avLst/>
          </a:prstGeom>
          <a:blipFill rotWithShape="1">
            <a:blip r:embed="rId2">
              <a:alphaModFix amt="20000"/>
            </a:blip>
            <a:stretch>
              <a:fillRect/>
            </a:stretch>
          </a:blip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Georgia"/>
              <a:ea typeface="Georgia"/>
              <a:cs typeface="Georgia"/>
              <a:sym typeface="Georgia"/>
            </a:endParaRPr>
          </a:p>
        </p:txBody>
      </p:sp>
      <p:sp>
        <p:nvSpPr>
          <p:cNvPr id="22" name="Google Shape;22;p45"/>
          <p:cNvSpPr txBox="1"/>
          <p:nvPr/>
        </p:nvSpPr>
        <p:spPr>
          <a:xfrm>
            <a:off x="2178121" y="5751826"/>
            <a:ext cx="9513869" cy="69249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3900"/>
              <a:buFont typeface="Arial"/>
              <a:buNone/>
            </a:pPr>
            <a:r>
              <a:rPr lang="en-US" sz="3900" b="1" i="0" u="none" strike="noStrike" cap="none">
                <a:solidFill>
                  <a:schemeClr val="dk1"/>
                </a:solidFill>
                <a:latin typeface="Trebuchet MS"/>
                <a:ea typeface="Trebuchet MS"/>
                <a:cs typeface="Trebuchet MS"/>
                <a:sym typeface="Trebuchet MS"/>
              </a:rPr>
              <a:t>VIRGINIA DEPARTMENT OF EDUCATION</a:t>
            </a: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1_Title and Content">
  <p:cSld name="1_Title and Content">
    <p:spTree>
      <p:nvGrpSpPr>
        <p:cNvPr id="1" name="Shape 76"/>
        <p:cNvGrpSpPr/>
        <p:nvPr/>
      </p:nvGrpSpPr>
      <p:grpSpPr>
        <a:xfrm>
          <a:off x="0" y="0"/>
          <a:ext cx="0" cy="0"/>
          <a:chOff x="0" y="0"/>
          <a:chExt cx="0" cy="0"/>
        </a:xfrm>
      </p:grpSpPr>
      <p:sp>
        <p:nvSpPr>
          <p:cNvPr id="77" name="Google Shape;77;p54"/>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54"/>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9" name="Google Shape;79;p5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5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5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1_Two Content">
  <p:cSld name="1_Two Content">
    <p:spTree>
      <p:nvGrpSpPr>
        <p:cNvPr id="1" name="Shape 88"/>
        <p:cNvGrpSpPr/>
        <p:nvPr/>
      </p:nvGrpSpPr>
      <p:grpSpPr>
        <a:xfrm>
          <a:off x="0" y="0"/>
          <a:ext cx="0" cy="0"/>
          <a:chOff x="0" y="0"/>
          <a:chExt cx="0" cy="0"/>
        </a:xfrm>
      </p:grpSpPr>
      <p:sp>
        <p:nvSpPr>
          <p:cNvPr id="89" name="Google Shape;89;p56"/>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p5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5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2" name="Google Shape;92;p5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
        <p:nvSpPr>
          <p:cNvPr id="93" name="Google Shape;93;p56"/>
          <p:cNvSpPr txBox="1">
            <a:spLocks noGrp="1"/>
          </p:cNvSpPr>
          <p:nvPr>
            <p:ph type="body" idx="1"/>
          </p:nvPr>
        </p:nvSpPr>
        <p:spPr>
          <a:xfrm>
            <a:off x="838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4" name="Google Shape;94;p56"/>
          <p:cNvSpPr txBox="1">
            <a:spLocks noGrp="1"/>
          </p:cNvSpPr>
          <p:nvPr>
            <p:ph type="body" idx="2"/>
          </p:nvPr>
        </p:nvSpPr>
        <p:spPr>
          <a:xfrm>
            <a:off x="6172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Comparison">
  <p:cSld name="Comparison">
    <p:spTree>
      <p:nvGrpSpPr>
        <p:cNvPr id="1" name="Shape 95"/>
        <p:cNvGrpSpPr/>
        <p:nvPr/>
      </p:nvGrpSpPr>
      <p:grpSpPr>
        <a:xfrm>
          <a:off x="0" y="0"/>
          <a:ext cx="0" cy="0"/>
          <a:chOff x="0" y="0"/>
          <a:chExt cx="0" cy="0"/>
        </a:xfrm>
      </p:grpSpPr>
      <p:sp>
        <p:nvSpPr>
          <p:cNvPr id="96" name="Google Shape;96;p57"/>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7" name="Google Shape;97;p57"/>
          <p:cNvSpPr txBox="1">
            <a:spLocks noGrp="1"/>
          </p:cNvSpPr>
          <p:nvPr>
            <p:ph type="body" idx="1"/>
          </p:nvPr>
        </p:nvSpPr>
        <p:spPr>
          <a:xfrm>
            <a:off x="839788" y="1525199"/>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98" name="Google Shape;98;p5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9" name="Google Shape;99;p57"/>
          <p:cNvSpPr txBox="1">
            <a:spLocks noGrp="1"/>
          </p:cNvSpPr>
          <p:nvPr>
            <p:ph type="body" idx="3"/>
          </p:nvPr>
        </p:nvSpPr>
        <p:spPr>
          <a:xfrm>
            <a:off x="6172200" y="1525199"/>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00" name="Google Shape;100;p5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1" name="Google Shape;101;p5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2" name="Google Shape;102;p5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3" name="Google Shape;103;p5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1_Comparison">
  <p:cSld name="1_Comparison">
    <p:spTree>
      <p:nvGrpSpPr>
        <p:cNvPr id="1" name="Shape 104"/>
        <p:cNvGrpSpPr/>
        <p:nvPr/>
      </p:nvGrpSpPr>
      <p:grpSpPr>
        <a:xfrm>
          <a:off x="0" y="0"/>
          <a:ext cx="0" cy="0"/>
          <a:chOff x="0" y="0"/>
          <a:chExt cx="0" cy="0"/>
        </a:xfrm>
      </p:grpSpPr>
      <p:sp>
        <p:nvSpPr>
          <p:cNvPr id="105" name="Google Shape;105;p58"/>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6" name="Google Shape;106;p58"/>
          <p:cNvSpPr txBox="1">
            <a:spLocks noGrp="1"/>
          </p:cNvSpPr>
          <p:nvPr>
            <p:ph type="body" idx="1"/>
          </p:nvPr>
        </p:nvSpPr>
        <p:spPr>
          <a:xfrm>
            <a:off x="839788" y="1525199"/>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07" name="Google Shape;107;p58"/>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8" name="Google Shape;108;p58"/>
          <p:cNvSpPr txBox="1">
            <a:spLocks noGrp="1"/>
          </p:cNvSpPr>
          <p:nvPr>
            <p:ph type="body" idx="3"/>
          </p:nvPr>
        </p:nvSpPr>
        <p:spPr>
          <a:xfrm>
            <a:off x="6172200" y="1525199"/>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09" name="Google Shape;109;p58"/>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0" name="Google Shape;110;p5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1" name="Google Shape;111;p5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2" name="Google Shape;112;p5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matchingName="Title Only">
  <p:cSld name="Title Only">
    <p:spTree>
      <p:nvGrpSpPr>
        <p:cNvPr id="1" name="Shape 113"/>
        <p:cNvGrpSpPr/>
        <p:nvPr/>
      </p:nvGrpSpPr>
      <p:grpSpPr>
        <a:xfrm>
          <a:off x="0" y="0"/>
          <a:ext cx="0" cy="0"/>
          <a:chOff x="0" y="0"/>
          <a:chExt cx="0" cy="0"/>
        </a:xfrm>
      </p:grpSpPr>
      <p:sp>
        <p:nvSpPr>
          <p:cNvPr id="114" name="Google Shape;114;p59"/>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5" name="Google Shape;115;p5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6" name="Google Shape;116;p5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7" name="Google Shape;117;p5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matchingName="Blank" type="blank">
  <p:cSld name="BLANK">
    <p:spTree>
      <p:nvGrpSpPr>
        <p:cNvPr id="1" name="Shape 118"/>
        <p:cNvGrpSpPr/>
        <p:nvPr/>
      </p:nvGrpSpPr>
      <p:grpSpPr>
        <a:xfrm>
          <a:off x="0" y="0"/>
          <a:ext cx="0" cy="0"/>
          <a:chOff x="0" y="0"/>
          <a:chExt cx="0" cy="0"/>
        </a:xfrm>
      </p:grpSpPr>
      <p:sp>
        <p:nvSpPr>
          <p:cNvPr id="119" name="Google Shape;119;p6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0" name="Google Shape;120;p6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1" name="Google Shape;121;p6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matchingName="1_Picture with Caption">
  <p:cSld name="1_Picture with Caption">
    <p:spTree>
      <p:nvGrpSpPr>
        <p:cNvPr id="1" name="Shape 122"/>
        <p:cNvGrpSpPr/>
        <p:nvPr/>
      </p:nvGrpSpPr>
      <p:grpSpPr>
        <a:xfrm>
          <a:off x="0" y="0"/>
          <a:ext cx="0" cy="0"/>
          <a:chOff x="0" y="0"/>
          <a:chExt cx="0" cy="0"/>
        </a:xfrm>
      </p:grpSpPr>
      <p:sp>
        <p:nvSpPr>
          <p:cNvPr id="123" name="Google Shape;123;p6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4" name="Google Shape;124;p61"/>
          <p:cNvSpPr>
            <a:spLocks noGrp="1"/>
          </p:cNvSpPr>
          <p:nvPr>
            <p:ph type="pic" idx="2"/>
          </p:nvPr>
        </p:nvSpPr>
        <p:spPr>
          <a:xfrm>
            <a:off x="5183188" y="987425"/>
            <a:ext cx="6172200" cy="2259209"/>
          </a:xfrm>
          <a:prstGeom prst="rect">
            <a:avLst/>
          </a:prstGeom>
          <a:noFill/>
          <a:ln>
            <a:noFill/>
          </a:ln>
        </p:spPr>
      </p:sp>
      <p:sp>
        <p:nvSpPr>
          <p:cNvPr id="125" name="Google Shape;125;p6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26" name="Google Shape;126;p6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7" name="Google Shape;127;p6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8" name="Google Shape;128;p6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
        <p:nvSpPr>
          <p:cNvPr id="129" name="Google Shape;129;p61"/>
          <p:cNvSpPr>
            <a:spLocks noGrp="1"/>
          </p:cNvSpPr>
          <p:nvPr>
            <p:ph type="pic" idx="3"/>
          </p:nvPr>
        </p:nvSpPr>
        <p:spPr>
          <a:xfrm>
            <a:off x="5183188" y="3451509"/>
            <a:ext cx="2970212" cy="2259209"/>
          </a:xfrm>
          <a:prstGeom prst="rect">
            <a:avLst/>
          </a:prstGeom>
          <a:noFill/>
          <a:ln>
            <a:noFill/>
          </a:ln>
        </p:spPr>
      </p:sp>
      <p:sp>
        <p:nvSpPr>
          <p:cNvPr id="130" name="Google Shape;130;p61"/>
          <p:cNvSpPr>
            <a:spLocks noGrp="1"/>
          </p:cNvSpPr>
          <p:nvPr>
            <p:ph type="pic" idx="4"/>
          </p:nvPr>
        </p:nvSpPr>
        <p:spPr>
          <a:xfrm>
            <a:off x="8383588" y="3451508"/>
            <a:ext cx="2970212" cy="2259209"/>
          </a:xfrm>
          <a:prstGeom prst="rect">
            <a:avLst/>
          </a:prstGeom>
          <a:noFill/>
          <a:ln>
            <a:noFill/>
          </a:ln>
        </p:spPr>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2_Title and Content">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BD67D3E-DC23-56D0-E49A-79F87FFEB4C8}"/>
              </a:ext>
            </a:extLst>
          </p:cNvPr>
          <p:cNvSpPr>
            <a:spLocks noGrp="1"/>
          </p:cNvSpPr>
          <p:nvPr>
            <p:ph type="title"/>
          </p:nvPr>
        </p:nvSpPr>
        <p:spPr>
          <a:xfrm>
            <a:off x="0" y="0"/>
            <a:ext cx="12192000" cy="1323975"/>
          </a:xfrm>
          <a:solidFill>
            <a:schemeClr val="tx1"/>
          </a:solidFill>
        </p:spPr>
        <p:txBody>
          <a:bodyPr lIns="822960" anchor="b">
            <a:normAutofit/>
          </a:bodyPr>
          <a:lstStyle>
            <a:lvl1pPr>
              <a:defRPr sz="4800" cap="small" baseline="0">
                <a:solidFill>
                  <a:schemeClr val="bg1"/>
                </a:solidFill>
              </a:defRPr>
            </a:lvl1pPr>
          </a:lstStyle>
          <a:p>
            <a:r>
              <a:rPr lang="en-US"/>
              <a:t>Click to edit Master title style</a:t>
            </a:r>
          </a:p>
        </p:txBody>
      </p:sp>
      <p:sp>
        <p:nvSpPr>
          <p:cNvPr id="4" name="Date Placeholder 3"/>
          <p:cNvSpPr>
            <a:spLocks noGrp="1"/>
          </p:cNvSpPr>
          <p:nvPr>
            <p:ph type="dt" sz="half" idx="10"/>
          </p:nvPr>
        </p:nvSpPr>
        <p:spPr/>
        <p:txBody>
          <a:bodyPr/>
          <a:lstStyle/>
          <a:p>
            <a:fld id="{ECB772D4-ADFB-41C4-AD58-A2E5782E4DBD}" type="datetime1">
              <a:rPr lang="en-US" smtClean="0"/>
              <a:t>6/6/2024</a:t>
            </a:fld>
            <a:endParaRPr lang="en-US"/>
          </a:p>
        </p:txBody>
      </p:sp>
      <p:sp>
        <p:nvSpPr>
          <p:cNvPr id="5" name="Footer Placeholder 4"/>
          <p:cNvSpPr>
            <a:spLocks noGrp="1"/>
          </p:cNvSpPr>
          <p:nvPr>
            <p:ph type="ftr" sz="quarter" idx="11"/>
          </p:nvPr>
        </p:nvSpPr>
        <p:spPr/>
        <p:txBody>
          <a:bodyPr/>
          <a:lstStyle/>
          <a:p>
            <a:r>
              <a:rPr lang="en-US"/>
              <a:t>MASTER REGIONAL VERSION</a:t>
            </a:r>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8" name="Content Placeholder 2"/>
          <p:cNvSpPr>
            <a:spLocks noGrp="1"/>
          </p:cNvSpPr>
          <p:nvPr>
            <p:ph idx="1"/>
          </p:nvPr>
        </p:nvSpPr>
        <p:spPr>
          <a:xfrm>
            <a:off x="838200" y="1458930"/>
            <a:ext cx="10515600" cy="471803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075626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3_Title and Content">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BD67D3E-DC23-56D0-E49A-79F87FFEB4C8}"/>
              </a:ext>
            </a:extLst>
          </p:cNvPr>
          <p:cNvSpPr>
            <a:spLocks noGrp="1"/>
          </p:cNvSpPr>
          <p:nvPr>
            <p:ph type="title"/>
          </p:nvPr>
        </p:nvSpPr>
        <p:spPr>
          <a:xfrm>
            <a:off x="0" y="2"/>
            <a:ext cx="12192000" cy="1323975"/>
          </a:xfrm>
          <a:solidFill>
            <a:schemeClr val="tx1"/>
          </a:solidFill>
        </p:spPr>
        <p:txBody>
          <a:bodyPr lIns="822960" anchor="b">
            <a:normAutofit/>
          </a:bodyPr>
          <a:lstStyle>
            <a:lvl1pPr>
              <a:defRPr sz="4800" cap="small" baseline="0">
                <a:solidFill>
                  <a:schemeClr val="bg1"/>
                </a:solidFill>
              </a:defRPr>
            </a:lvl1pPr>
          </a:lstStyle>
          <a:p>
            <a:r>
              <a:rPr lang="en-US"/>
              <a:t>Click to edit Master title style</a:t>
            </a:r>
          </a:p>
        </p:txBody>
      </p:sp>
      <p:sp>
        <p:nvSpPr>
          <p:cNvPr id="4" name="Date Placeholder 3"/>
          <p:cNvSpPr>
            <a:spLocks noGrp="1"/>
          </p:cNvSpPr>
          <p:nvPr>
            <p:ph type="dt" sz="half" idx="10"/>
          </p:nvPr>
        </p:nvSpPr>
        <p:spPr/>
        <p:txBody>
          <a:bodyPr/>
          <a:lstStyle/>
          <a:p>
            <a:fld id="{01520E9F-3827-416D-85D7-341F0CCC9A11}" type="datetime1">
              <a:rPr lang="en-US" smtClean="0"/>
              <a:t>6/6/2024</a:t>
            </a:fld>
            <a:endParaRPr lang="en-US"/>
          </a:p>
        </p:txBody>
      </p:sp>
      <p:sp>
        <p:nvSpPr>
          <p:cNvPr id="5" name="Footer Placeholder 4"/>
          <p:cNvSpPr>
            <a:spLocks noGrp="1"/>
          </p:cNvSpPr>
          <p:nvPr>
            <p:ph type="ftr" sz="quarter" idx="11"/>
          </p:nvPr>
        </p:nvSpPr>
        <p:spPr/>
        <p:txBody>
          <a:bodyPr/>
          <a:lstStyle/>
          <a:p>
            <a:r>
              <a:rPr lang="en-US"/>
              <a:t>MASTER REGIONAL VERSION</a:t>
            </a:r>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8" name="Content Placeholder 2"/>
          <p:cNvSpPr>
            <a:spLocks noGrp="1"/>
          </p:cNvSpPr>
          <p:nvPr>
            <p:ph idx="1"/>
          </p:nvPr>
        </p:nvSpPr>
        <p:spPr>
          <a:xfrm>
            <a:off x="838200" y="1458932"/>
            <a:ext cx="10515600" cy="471803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72444760"/>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BD67D3E-DC23-56D0-E49A-79F87FFEB4C8}"/>
              </a:ext>
            </a:extLst>
          </p:cNvPr>
          <p:cNvSpPr>
            <a:spLocks noGrp="1"/>
          </p:cNvSpPr>
          <p:nvPr>
            <p:ph type="title"/>
          </p:nvPr>
        </p:nvSpPr>
        <p:spPr>
          <a:xfrm>
            <a:off x="0" y="0"/>
            <a:ext cx="12192000" cy="1323975"/>
          </a:xfrm>
          <a:solidFill>
            <a:schemeClr val="tx1"/>
          </a:solidFill>
        </p:spPr>
        <p:txBody>
          <a:bodyPr lIns="822960" anchor="b">
            <a:normAutofit/>
          </a:bodyPr>
          <a:lstStyle>
            <a:lvl1pPr>
              <a:defRPr sz="4800" cap="small" baseline="0">
                <a:solidFill>
                  <a:schemeClr val="bg1"/>
                </a:solidFill>
              </a:defRPr>
            </a:lvl1pPr>
          </a:lstStyle>
          <a:p>
            <a:r>
              <a:rPr lang="en-US"/>
              <a:t>Click to edit Master title style</a:t>
            </a:r>
          </a:p>
        </p:txBody>
      </p:sp>
      <p:sp>
        <p:nvSpPr>
          <p:cNvPr id="4" name="Date Placeholder 3"/>
          <p:cNvSpPr>
            <a:spLocks noGrp="1"/>
          </p:cNvSpPr>
          <p:nvPr>
            <p:ph type="dt" sz="half" idx="10"/>
          </p:nvPr>
        </p:nvSpPr>
        <p:spPr/>
        <p:txBody>
          <a:bodyPr/>
          <a:lstStyle/>
          <a:p>
            <a:fld id="{ECB772D4-ADFB-41C4-AD58-A2E5782E4DBD}" type="datetime1">
              <a:rPr lang="en-US" smtClean="0"/>
              <a:t>6/6/2024</a:t>
            </a:fld>
            <a:endParaRPr lang="en-US"/>
          </a:p>
        </p:txBody>
      </p:sp>
      <p:sp>
        <p:nvSpPr>
          <p:cNvPr id="5" name="Footer Placeholder 4"/>
          <p:cNvSpPr>
            <a:spLocks noGrp="1"/>
          </p:cNvSpPr>
          <p:nvPr>
            <p:ph type="ftr" sz="quarter" idx="11"/>
          </p:nvPr>
        </p:nvSpPr>
        <p:spPr/>
        <p:txBody>
          <a:bodyPr/>
          <a:lstStyle/>
          <a:p>
            <a:r>
              <a:rPr lang="en-US"/>
              <a:t>MASTER REGIONAL VERSION</a:t>
            </a:r>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8" name="Content Placeholder 2"/>
          <p:cNvSpPr>
            <a:spLocks noGrp="1"/>
          </p:cNvSpPr>
          <p:nvPr>
            <p:ph idx="1"/>
          </p:nvPr>
        </p:nvSpPr>
        <p:spPr>
          <a:xfrm>
            <a:off x="838200" y="1458930"/>
            <a:ext cx="10515600" cy="471803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3872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Title and Content">
  <p:cSld name="Title and Content">
    <p:spTree>
      <p:nvGrpSpPr>
        <p:cNvPr id="1" name="Shape 23"/>
        <p:cNvGrpSpPr/>
        <p:nvPr/>
      </p:nvGrpSpPr>
      <p:grpSpPr>
        <a:xfrm>
          <a:off x="0" y="0"/>
          <a:ext cx="0" cy="0"/>
          <a:chOff x="0" y="0"/>
          <a:chExt cx="0" cy="0"/>
        </a:xfrm>
      </p:grpSpPr>
      <p:sp>
        <p:nvSpPr>
          <p:cNvPr id="24" name="Google Shape;24;p46"/>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4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4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4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
        <p:nvSpPr>
          <p:cNvPr id="28" name="Google Shape;28;p46"/>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userDrawn="1">
  <p:cSld name="2_Title and Content">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BD67D3E-DC23-56D0-E49A-79F87FFEB4C8}"/>
              </a:ext>
            </a:extLst>
          </p:cNvPr>
          <p:cNvSpPr>
            <a:spLocks noGrp="1"/>
          </p:cNvSpPr>
          <p:nvPr>
            <p:ph type="title"/>
          </p:nvPr>
        </p:nvSpPr>
        <p:spPr>
          <a:xfrm>
            <a:off x="0" y="2"/>
            <a:ext cx="12192000" cy="1323975"/>
          </a:xfrm>
          <a:solidFill>
            <a:schemeClr val="tx1"/>
          </a:solidFill>
        </p:spPr>
        <p:txBody>
          <a:bodyPr lIns="822960" anchor="b">
            <a:normAutofit/>
          </a:bodyPr>
          <a:lstStyle>
            <a:lvl1pPr>
              <a:defRPr sz="4800" cap="small" baseline="0">
                <a:solidFill>
                  <a:schemeClr val="bg1"/>
                </a:solidFill>
              </a:defRPr>
            </a:lvl1pPr>
          </a:lstStyle>
          <a:p>
            <a:r>
              <a:rPr lang="en-US"/>
              <a:t>Click to edit Master title style</a:t>
            </a:r>
          </a:p>
        </p:txBody>
      </p:sp>
      <p:sp>
        <p:nvSpPr>
          <p:cNvPr id="4" name="Date Placeholder 3"/>
          <p:cNvSpPr>
            <a:spLocks noGrp="1"/>
          </p:cNvSpPr>
          <p:nvPr>
            <p:ph type="dt" sz="half" idx="10"/>
          </p:nvPr>
        </p:nvSpPr>
        <p:spPr/>
        <p:txBody>
          <a:bodyPr/>
          <a:lstStyle/>
          <a:p>
            <a:fld id="{01520E9F-3827-416D-85D7-341F0CCC9A11}" type="datetime1">
              <a:rPr lang="en-US" smtClean="0"/>
              <a:t>6/6/2024</a:t>
            </a:fld>
            <a:endParaRPr lang="en-US"/>
          </a:p>
        </p:txBody>
      </p:sp>
      <p:sp>
        <p:nvSpPr>
          <p:cNvPr id="5" name="Footer Placeholder 4"/>
          <p:cNvSpPr>
            <a:spLocks noGrp="1"/>
          </p:cNvSpPr>
          <p:nvPr>
            <p:ph type="ftr" sz="quarter" idx="11"/>
          </p:nvPr>
        </p:nvSpPr>
        <p:spPr/>
        <p:txBody>
          <a:bodyPr/>
          <a:lstStyle/>
          <a:p>
            <a:r>
              <a:rPr lang="en-US"/>
              <a:t>MASTER REGIONAL VERSION</a:t>
            </a:r>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8" name="Content Placeholder 2"/>
          <p:cNvSpPr>
            <a:spLocks noGrp="1"/>
          </p:cNvSpPr>
          <p:nvPr>
            <p:ph idx="1"/>
          </p:nvPr>
        </p:nvSpPr>
        <p:spPr>
          <a:xfrm>
            <a:off x="838200" y="1458932"/>
            <a:ext cx="10515600" cy="471803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70933784"/>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matchingName="1_Section Header">
  <p:cSld name="1_Section Header">
    <p:spTree>
      <p:nvGrpSpPr>
        <p:cNvPr id="1" name="Shape 82"/>
        <p:cNvGrpSpPr/>
        <p:nvPr/>
      </p:nvGrpSpPr>
      <p:grpSpPr>
        <a:xfrm>
          <a:off x="0" y="0"/>
          <a:ext cx="0" cy="0"/>
          <a:chOff x="0" y="0"/>
          <a:chExt cx="0" cy="0"/>
        </a:xfrm>
      </p:grpSpPr>
      <p:sp>
        <p:nvSpPr>
          <p:cNvPr id="83" name="Google Shape;83;p5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6000"/>
              <a:buFont typeface="Georgia"/>
              <a:buNone/>
              <a:defRPr sz="6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5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2400"/>
              <a:buNone/>
              <a:defRPr sz="2400">
                <a:solidFill>
                  <a:schemeClr val="lt1"/>
                </a:solidFill>
              </a:defRPr>
            </a:lvl1pPr>
            <a:lvl2pPr marL="914400" lvl="1" indent="-228600" algn="l">
              <a:lnSpc>
                <a:spcPct val="90000"/>
              </a:lnSpc>
              <a:spcBef>
                <a:spcPts val="500"/>
              </a:spcBef>
              <a:spcAft>
                <a:spcPts val="0"/>
              </a:spcAft>
              <a:buSzPts val="2000"/>
              <a:buNone/>
              <a:defRPr sz="2000">
                <a:solidFill>
                  <a:srgbClr val="888FA3"/>
                </a:solidFill>
              </a:defRPr>
            </a:lvl2pPr>
            <a:lvl3pPr marL="1371600" lvl="2" indent="-228600" algn="l">
              <a:lnSpc>
                <a:spcPct val="90000"/>
              </a:lnSpc>
              <a:spcBef>
                <a:spcPts val="500"/>
              </a:spcBef>
              <a:spcAft>
                <a:spcPts val="0"/>
              </a:spcAft>
              <a:buSzPts val="1170"/>
              <a:buNone/>
              <a:defRPr sz="1800">
                <a:solidFill>
                  <a:srgbClr val="888FA3"/>
                </a:solidFill>
              </a:defRPr>
            </a:lvl3pPr>
            <a:lvl4pPr marL="1828800" lvl="3" indent="-228600" algn="l">
              <a:lnSpc>
                <a:spcPct val="90000"/>
              </a:lnSpc>
              <a:spcBef>
                <a:spcPts val="500"/>
              </a:spcBef>
              <a:spcAft>
                <a:spcPts val="0"/>
              </a:spcAft>
              <a:buSzPts val="1600"/>
              <a:buNone/>
              <a:defRPr sz="1600">
                <a:solidFill>
                  <a:srgbClr val="888FA3"/>
                </a:solidFill>
              </a:defRPr>
            </a:lvl4pPr>
            <a:lvl5pPr marL="2286000" lvl="4" indent="-228600" algn="l">
              <a:lnSpc>
                <a:spcPct val="90000"/>
              </a:lnSpc>
              <a:spcBef>
                <a:spcPts val="500"/>
              </a:spcBef>
              <a:spcAft>
                <a:spcPts val="0"/>
              </a:spcAft>
              <a:buSzPts val="1600"/>
              <a:buNone/>
              <a:defRPr sz="1600">
                <a:solidFill>
                  <a:srgbClr val="888FA3"/>
                </a:solidFill>
              </a:defRPr>
            </a:lvl5pPr>
            <a:lvl6pPr marL="2743200" lvl="5" indent="-228600" algn="l">
              <a:lnSpc>
                <a:spcPct val="90000"/>
              </a:lnSpc>
              <a:spcBef>
                <a:spcPts val="500"/>
              </a:spcBef>
              <a:spcAft>
                <a:spcPts val="0"/>
              </a:spcAft>
              <a:buClr>
                <a:srgbClr val="888FA3"/>
              </a:buClr>
              <a:buSzPts val="1600"/>
              <a:buNone/>
              <a:defRPr sz="1600">
                <a:solidFill>
                  <a:srgbClr val="888FA3"/>
                </a:solidFill>
              </a:defRPr>
            </a:lvl6pPr>
            <a:lvl7pPr marL="3200400" lvl="6" indent="-228600" algn="l">
              <a:lnSpc>
                <a:spcPct val="90000"/>
              </a:lnSpc>
              <a:spcBef>
                <a:spcPts val="500"/>
              </a:spcBef>
              <a:spcAft>
                <a:spcPts val="0"/>
              </a:spcAft>
              <a:buClr>
                <a:srgbClr val="888FA3"/>
              </a:buClr>
              <a:buSzPts val="1600"/>
              <a:buNone/>
              <a:defRPr sz="1600">
                <a:solidFill>
                  <a:srgbClr val="888FA3"/>
                </a:solidFill>
              </a:defRPr>
            </a:lvl7pPr>
            <a:lvl8pPr marL="3657600" lvl="7" indent="-228600" algn="l">
              <a:lnSpc>
                <a:spcPct val="90000"/>
              </a:lnSpc>
              <a:spcBef>
                <a:spcPts val="500"/>
              </a:spcBef>
              <a:spcAft>
                <a:spcPts val="0"/>
              </a:spcAft>
              <a:buClr>
                <a:srgbClr val="888FA3"/>
              </a:buClr>
              <a:buSzPts val="1600"/>
              <a:buNone/>
              <a:defRPr sz="1600">
                <a:solidFill>
                  <a:srgbClr val="888FA3"/>
                </a:solidFill>
              </a:defRPr>
            </a:lvl8pPr>
            <a:lvl9pPr marL="4114800" lvl="8" indent="-228600" algn="l">
              <a:lnSpc>
                <a:spcPct val="90000"/>
              </a:lnSpc>
              <a:spcBef>
                <a:spcPts val="500"/>
              </a:spcBef>
              <a:spcAft>
                <a:spcPts val="0"/>
              </a:spcAft>
              <a:buClr>
                <a:srgbClr val="888FA3"/>
              </a:buClr>
              <a:buSzPts val="1600"/>
              <a:buNone/>
              <a:defRPr sz="1600">
                <a:solidFill>
                  <a:srgbClr val="888FA3"/>
                </a:solidFill>
              </a:defRPr>
            </a:lvl9pPr>
          </a:lstStyle>
          <a:p>
            <a:endParaRPr/>
          </a:p>
        </p:txBody>
      </p:sp>
      <p:sp>
        <p:nvSpPr>
          <p:cNvPr id="85" name="Google Shape;85;p5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6" name="Google Shape;86;p5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7" name="Google Shape;87;p5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4174824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_HEADER">
    <p:spTree>
      <p:nvGrpSpPr>
        <p:cNvPr id="1" name="Shape 29"/>
        <p:cNvGrpSpPr/>
        <p:nvPr/>
      </p:nvGrpSpPr>
      <p:grpSpPr>
        <a:xfrm>
          <a:off x="0" y="0"/>
          <a:ext cx="0" cy="0"/>
          <a:chOff x="0" y="0"/>
          <a:chExt cx="0" cy="0"/>
        </a:xfrm>
      </p:grpSpPr>
      <p:sp>
        <p:nvSpPr>
          <p:cNvPr id="30" name="Google Shape;30;p47"/>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Georgia"/>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47"/>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2400"/>
              <a:buNone/>
              <a:defRPr sz="2400">
                <a:solidFill>
                  <a:schemeClr val="accent3"/>
                </a:solidFill>
              </a:defRPr>
            </a:lvl1pPr>
            <a:lvl2pPr marL="914400" lvl="1" indent="-228600" algn="l">
              <a:lnSpc>
                <a:spcPct val="90000"/>
              </a:lnSpc>
              <a:spcBef>
                <a:spcPts val="500"/>
              </a:spcBef>
              <a:spcAft>
                <a:spcPts val="0"/>
              </a:spcAft>
              <a:buSzPts val="2000"/>
              <a:buNone/>
              <a:defRPr sz="2000">
                <a:solidFill>
                  <a:srgbClr val="888FA3"/>
                </a:solidFill>
              </a:defRPr>
            </a:lvl2pPr>
            <a:lvl3pPr marL="1371600" lvl="2" indent="-228600" algn="l">
              <a:lnSpc>
                <a:spcPct val="90000"/>
              </a:lnSpc>
              <a:spcBef>
                <a:spcPts val="500"/>
              </a:spcBef>
              <a:spcAft>
                <a:spcPts val="0"/>
              </a:spcAft>
              <a:buSzPts val="1170"/>
              <a:buNone/>
              <a:defRPr sz="1800">
                <a:solidFill>
                  <a:srgbClr val="888FA3"/>
                </a:solidFill>
              </a:defRPr>
            </a:lvl3pPr>
            <a:lvl4pPr marL="1828800" lvl="3" indent="-228600" algn="l">
              <a:lnSpc>
                <a:spcPct val="90000"/>
              </a:lnSpc>
              <a:spcBef>
                <a:spcPts val="500"/>
              </a:spcBef>
              <a:spcAft>
                <a:spcPts val="0"/>
              </a:spcAft>
              <a:buSzPts val="1600"/>
              <a:buNone/>
              <a:defRPr sz="1600">
                <a:solidFill>
                  <a:srgbClr val="888FA3"/>
                </a:solidFill>
              </a:defRPr>
            </a:lvl4pPr>
            <a:lvl5pPr marL="2286000" lvl="4" indent="-228600" algn="l">
              <a:lnSpc>
                <a:spcPct val="90000"/>
              </a:lnSpc>
              <a:spcBef>
                <a:spcPts val="500"/>
              </a:spcBef>
              <a:spcAft>
                <a:spcPts val="0"/>
              </a:spcAft>
              <a:buSzPts val="1600"/>
              <a:buNone/>
              <a:defRPr sz="1600">
                <a:solidFill>
                  <a:srgbClr val="888FA3"/>
                </a:solidFill>
              </a:defRPr>
            </a:lvl5pPr>
            <a:lvl6pPr marL="2743200" lvl="5" indent="-228600" algn="l">
              <a:lnSpc>
                <a:spcPct val="90000"/>
              </a:lnSpc>
              <a:spcBef>
                <a:spcPts val="500"/>
              </a:spcBef>
              <a:spcAft>
                <a:spcPts val="0"/>
              </a:spcAft>
              <a:buClr>
                <a:srgbClr val="888FA3"/>
              </a:buClr>
              <a:buSzPts val="1600"/>
              <a:buNone/>
              <a:defRPr sz="1600">
                <a:solidFill>
                  <a:srgbClr val="888FA3"/>
                </a:solidFill>
              </a:defRPr>
            </a:lvl6pPr>
            <a:lvl7pPr marL="3200400" lvl="6" indent="-228600" algn="l">
              <a:lnSpc>
                <a:spcPct val="90000"/>
              </a:lnSpc>
              <a:spcBef>
                <a:spcPts val="500"/>
              </a:spcBef>
              <a:spcAft>
                <a:spcPts val="0"/>
              </a:spcAft>
              <a:buClr>
                <a:srgbClr val="888FA3"/>
              </a:buClr>
              <a:buSzPts val="1600"/>
              <a:buNone/>
              <a:defRPr sz="1600">
                <a:solidFill>
                  <a:srgbClr val="888FA3"/>
                </a:solidFill>
              </a:defRPr>
            </a:lvl7pPr>
            <a:lvl8pPr marL="3657600" lvl="7" indent="-228600" algn="l">
              <a:lnSpc>
                <a:spcPct val="90000"/>
              </a:lnSpc>
              <a:spcBef>
                <a:spcPts val="500"/>
              </a:spcBef>
              <a:spcAft>
                <a:spcPts val="0"/>
              </a:spcAft>
              <a:buClr>
                <a:srgbClr val="888FA3"/>
              </a:buClr>
              <a:buSzPts val="1600"/>
              <a:buNone/>
              <a:defRPr sz="1600">
                <a:solidFill>
                  <a:srgbClr val="888FA3"/>
                </a:solidFill>
              </a:defRPr>
            </a:lvl8pPr>
            <a:lvl9pPr marL="4114800" lvl="8" indent="-228600" algn="l">
              <a:lnSpc>
                <a:spcPct val="90000"/>
              </a:lnSpc>
              <a:spcBef>
                <a:spcPts val="500"/>
              </a:spcBef>
              <a:spcAft>
                <a:spcPts val="0"/>
              </a:spcAft>
              <a:buClr>
                <a:srgbClr val="888FA3"/>
              </a:buClr>
              <a:buSzPts val="1600"/>
              <a:buNone/>
              <a:defRPr sz="1600">
                <a:solidFill>
                  <a:srgbClr val="888FA3"/>
                </a:solidFill>
              </a:defRPr>
            </a:lvl9pPr>
          </a:lstStyle>
          <a:p>
            <a:endParaRPr/>
          </a:p>
        </p:txBody>
      </p:sp>
      <p:sp>
        <p:nvSpPr>
          <p:cNvPr id="32" name="Google Shape;32;p4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4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4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Two Content">
  <p:cSld name="Two Content">
    <p:spTree>
      <p:nvGrpSpPr>
        <p:cNvPr id="1" name="Shape 35"/>
        <p:cNvGrpSpPr/>
        <p:nvPr/>
      </p:nvGrpSpPr>
      <p:grpSpPr>
        <a:xfrm>
          <a:off x="0" y="0"/>
          <a:ext cx="0" cy="0"/>
          <a:chOff x="0" y="0"/>
          <a:chExt cx="0" cy="0"/>
        </a:xfrm>
      </p:grpSpPr>
      <p:sp>
        <p:nvSpPr>
          <p:cNvPr id="36" name="Google Shape;36;p48"/>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48"/>
          <p:cNvSpPr txBox="1">
            <a:spLocks noGrp="1"/>
          </p:cNvSpPr>
          <p:nvPr>
            <p:ph type="body" idx="1"/>
          </p:nvPr>
        </p:nvSpPr>
        <p:spPr>
          <a:xfrm>
            <a:off x="838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48"/>
          <p:cNvSpPr txBox="1">
            <a:spLocks noGrp="1"/>
          </p:cNvSpPr>
          <p:nvPr>
            <p:ph type="body" idx="2"/>
          </p:nvPr>
        </p:nvSpPr>
        <p:spPr>
          <a:xfrm>
            <a:off x="6172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9" name="Google Shape;39;p4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4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4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Picture with Caption" type="picTx">
  <p:cSld name="PICTURE_WITH_CAPTION_TEXT">
    <p:spTree>
      <p:nvGrpSpPr>
        <p:cNvPr id="1" name="Shape 42"/>
        <p:cNvGrpSpPr/>
        <p:nvPr/>
      </p:nvGrpSpPr>
      <p:grpSpPr>
        <a:xfrm>
          <a:off x="0" y="0"/>
          <a:ext cx="0" cy="0"/>
          <a:chOff x="0" y="0"/>
          <a:chExt cx="0" cy="0"/>
        </a:xfrm>
      </p:grpSpPr>
      <p:sp>
        <p:nvSpPr>
          <p:cNvPr id="43" name="Google Shape;43;p4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49"/>
          <p:cNvSpPr>
            <a:spLocks noGrp="1"/>
          </p:cNvSpPr>
          <p:nvPr>
            <p:ph type="pic" idx="2"/>
          </p:nvPr>
        </p:nvSpPr>
        <p:spPr>
          <a:xfrm>
            <a:off x="5183188" y="987425"/>
            <a:ext cx="6172200" cy="4873625"/>
          </a:xfrm>
          <a:prstGeom prst="rect">
            <a:avLst/>
          </a:prstGeom>
          <a:noFill/>
          <a:ln>
            <a:noFill/>
          </a:ln>
        </p:spPr>
      </p:sp>
      <p:sp>
        <p:nvSpPr>
          <p:cNvPr id="45" name="Google Shape;45;p49"/>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6" name="Google Shape;46;p4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4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4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Content with Caption" type="objTx">
  <p:cSld name="OBJECT_WITH_CAPTION_TEXT">
    <p:spTree>
      <p:nvGrpSpPr>
        <p:cNvPr id="1" name="Shape 49"/>
        <p:cNvGrpSpPr/>
        <p:nvPr/>
      </p:nvGrpSpPr>
      <p:grpSpPr>
        <a:xfrm>
          <a:off x="0" y="0"/>
          <a:ext cx="0" cy="0"/>
          <a:chOff x="0" y="0"/>
          <a:chExt cx="0" cy="0"/>
        </a:xfrm>
      </p:grpSpPr>
      <p:sp>
        <p:nvSpPr>
          <p:cNvPr id="50" name="Google Shape;50;p5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5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SzPts val="3200"/>
              <a:buChar char="•"/>
              <a:defRPr sz="3200"/>
            </a:lvl1pPr>
            <a:lvl2pPr marL="914400" lvl="1" indent="-406400" algn="l">
              <a:lnSpc>
                <a:spcPct val="90000"/>
              </a:lnSpc>
              <a:spcBef>
                <a:spcPts val="500"/>
              </a:spcBef>
              <a:spcAft>
                <a:spcPts val="0"/>
              </a:spcAft>
              <a:buSzPts val="2800"/>
              <a:buChar char="-"/>
              <a:defRPr sz="2800"/>
            </a:lvl2pPr>
            <a:lvl3pPr marL="1371600" lvl="2" indent="-327660" algn="l">
              <a:lnSpc>
                <a:spcPct val="90000"/>
              </a:lnSpc>
              <a:spcBef>
                <a:spcPts val="500"/>
              </a:spcBef>
              <a:spcAft>
                <a:spcPts val="0"/>
              </a:spcAft>
              <a:buSzPts val="1560"/>
              <a:buChar char="o"/>
              <a:defRPr sz="2400"/>
            </a:lvl3pPr>
            <a:lvl4pPr marL="1828800" lvl="3" indent="-355600" algn="l">
              <a:lnSpc>
                <a:spcPct val="90000"/>
              </a:lnSpc>
              <a:spcBef>
                <a:spcPts val="500"/>
              </a:spcBef>
              <a:spcAft>
                <a:spcPts val="0"/>
              </a:spcAft>
              <a:buSzPts val="2000"/>
              <a:buChar char="•"/>
              <a:defRPr sz="2000"/>
            </a:lvl4pPr>
            <a:lvl5pPr marL="2286000" lvl="4" indent="-355600" algn="l">
              <a:lnSpc>
                <a:spcPct val="90000"/>
              </a:lnSpc>
              <a:spcBef>
                <a:spcPts val="500"/>
              </a:spcBef>
              <a:spcAft>
                <a:spcPts val="0"/>
              </a:spcAft>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2" name="Google Shape;52;p5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3" name="Google Shape;53;p5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5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5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2_Title Slide">
  <p:cSld name="2_Title Slide">
    <p:spTree>
      <p:nvGrpSpPr>
        <p:cNvPr id="1" name="Shape 56"/>
        <p:cNvGrpSpPr/>
        <p:nvPr/>
      </p:nvGrpSpPr>
      <p:grpSpPr>
        <a:xfrm>
          <a:off x="0" y="0"/>
          <a:ext cx="0" cy="0"/>
          <a:chOff x="0" y="0"/>
          <a:chExt cx="0" cy="0"/>
        </a:xfrm>
      </p:grpSpPr>
      <p:sp>
        <p:nvSpPr>
          <p:cNvPr id="57" name="Google Shape;57;p51"/>
          <p:cNvSpPr txBox="1">
            <a:spLocks noGrp="1"/>
          </p:cNvSpPr>
          <p:nvPr>
            <p:ph type="ctrTitle"/>
          </p:nvPr>
        </p:nvSpPr>
        <p:spPr>
          <a:xfrm>
            <a:off x="838201" y="1130909"/>
            <a:ext cx="105156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51"/>
          <p:cNvSpPr txBox="1">
            <a:spLocks noGrp="1"/>
          </p:cNvSpPr>
          <p:nvPr>
            <p:ph type="subTitle" idx="1"/>
          </p:nvPr>
        </p:nvSpPr>
        <p:spPr>
          <a:xfrm>
            <a:off x="838200" y="3636221"/>
            <a:ext cx="105156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SzPts val="2400"/>
              <a:buNone/>
              <a:defRPr sz="2400"/>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59" name="Google Shape;59;p5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5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5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1_Title Slide">
  <p:cSld name="1_Title Slide">
    <p:spTree>
      <p:nvGrpSpPr>
        <p:cNvPr id="1" name="Shape 62"/>
        <p:cNvGrpSpPr/>
        <p:nvPr/>
      </p:nvGrpSpPr>
      <p:grpSpPr>
        <a:xfrm>
          <a:off x="0" y="0"/>
          <a:ext cx="0" cy="0"/>
          <a:chOff x="0" y="0"/>
          <a:chExt cx="0" cy="0"/>
        </a:xfrm>
      </p:grpSpPr>
      <p:sp>
        <p:nvSpPr>
          <p:cNvPr id="63" name="Google Shape;63;p52"/>
          <p:cNvSpPr txBox="1">
            <a:spLocks noGrp="1"/>
          </p:cNvSpPr>
          <p:nvPr>
            <p:ph type="ctrTitle"/>
          </p:nvPr>
        </p:nvSpPr>
        <p:spPr>
          <a:xfrm>
            <a:off x="838200" y="1130909"/>
            <a:ext cx="5254951" cy="2387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52"/>
          <p:cNvSpPr txBox="1">
            <a:spLocks noGrp="1"/>
          </p:cNvSpPr>
          <p:nvPr>
            <p:ph type="subTitle" idx="1"/>
          </p:nvPr>
        </p:nvSpPr>
        <p:spPr>
          <a:xfrm>
            <a:off x="838200" y="3636221"/>
            <a:ext cx="5254951" cy="1655762"/>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SzPts val="2400"/>
              <a:buNone/>
              <a:defRPr sz="2400">
                <a:solidFill>
                  <a:schemeClr val="lt1"/>
                </a:solidFill>
              </a:defRPr>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65" name="Google Shape;65;p5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5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5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
        <p:nvSpPr>
          <p:cNvPr id="68" name="Google Shape;68;p52" descr="VDOE Logo"/>
          <p:cNvSpPr/>
          <p:nvPr/>
        </p:nvSpPr>
        <p:spPr>
          <a:xfrm>
            <a:off x="2020701" y="919537"/>
            <a:ext cx="10893915" cy="5938463"/>
          </a:xfrm>
          <a:prstGeom prst="rect">
            <a:avLst/>
          </a:prstGeom>
          <a:blipFill rotWithShape="1">
            <a:blip r:embed="rId2">
              <a:alphaModFix amt="6000"/>
            </a:blip>
            <a:stretch>
              <a:fillRect/>
            </a:stretch>
          </a:blip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Georgia"/>
              <a:ea typeface="Georgia"/>
              <a:cs typeface="Georgia"/>
              <a:sym typeface="Georgia"/>
            </a:endParaRPr>
          </a:p>
        </p:txBody>
      </p:sp>
      <p:sp>
        <p:nvSpPr>
          <p:cNvPr id="69" name="Google Shape;69;p52"/>
          <p:cNvSpPr txBox="1"/>
          <p:nvPr/>
        </p:nvSpPr>
        <p:spPr>
          <a:xfrm>
            <a:off x="2178121" y="5751826"/>
            <a:ext cx="9513869" cy="69249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3900"/>
              <a:buFont typeface="Arial"/>
              <a:buNone/>
            </a:pPr>
            <a:r>
              <a:rPr lang="en-US" sz="3900" b="1" i="0" u="none" strike="noStrike" cap="none">
                <a:solidFill>
                  <a:schemeClr val="lt1"/>
                </a:solidFill>
                <a:latin typeface="Trebuchet MS"/>
                <a:ea typeface="Trebuchet MS"/>
                <a:cs typeface="Trebuchet MS"/>
                <a:sym typeface="Trebuchet MS"/>
              </a:rPr>
              <a:t>VIRGINIA DEPARTMENT OF EDUCATION</a:t>
            </a: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3_Title Slide">
  <p:cSld name="3_Title Slide">
    <p:spTree>
      <p:nvGrpSpPr>
        <p:cNvPr id="1" name="Shape 70"/>
        <p:cNvGrpSpPr/>
        <p:nvPr/>
      </p:nvGrpSpPr>
      <p:grpSpPr>
        <a:xfrm>
          <a:off x="0" y="0"/>
          <a:ext cx="0" cy="0"/>
          <a:chOff x="0" y="0"/>
          <a:chExt cx="0" cy="0"/>
        </a:xfrm>
      </p:grpSpPr>
      <p:sp>
        <p:nvSpPr>
          <p:cNvPr id="71" name="Google Shape;71;p53"/>
          <p:cNvSpPr txBox="1">
            <a:spLocks noGrp="1"/>
          </p:cNvSpPr>
          <p:nvPr>
            <p:ph type="ctrTitle"/>
          </p:nvPr>
        </p:nvSpPr>
        <p:spPr>
          <a:xfrm>
            <a:off x="838200" y="1130909"/>
            <a:ext cx="105156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53"/>
          <p:cNvSpPr txBox="1">
            <a:spLocks noGrp="1"/>
          </p:cNvSpPr>
          <p:nvPr>
            <p:ph type="subTitle" idx="1"/>
          </p:nvPr>
        </p:nvSpPr>
        <p:spPr>
          <a:xfrm>
            <a:off x="838200" y="3636221"/>
            <a:ext cx="105156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SzPts val="2400"/>
              <a:buNone/>
              <a:defRPr sz="2400">
                <a:solidFill>
                  <a:schemeClr val="lt1"/>
                </a:solidFill>
              </a:defRPr>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73" name="Google Shape;73;p5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5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5" name="Google Shape;75;p5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9"/>
        <p:cNvGrpSpPr/>
        <p:nvPr/>
      </p:nvGrpSpPr>
      <p:grpSpPr>
        <a:xfrm>
          <a:off x="0" y="0"/>
          <a:ext cx="0" cy="0"/>
          <a:chOff x="0" y="0"/>
          <a:chExt cx="0" cy="0"/>
        </a:xfrm>
      </p:grpSpPr>
      <p:sp>
        <p:nvSpPr>
          <p:cNvPr id="10" name="Google Shape;10;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Georgia"/>
              <a:buNone/>
              <a:defRPr sz="4400" b="0" i="0" u="none" strike="noStrike" cap="none">
                <a:solidFill>
                  <a:schemeClr val="dk1"/>
                </a:solidFill>
                <a:latin typeface="Georgia"/>
                <a:ea typeface="Georgia"/>
                <a:cs typeface="Georgia"/>
                <a:sym typeface="Georg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4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accent1"/>
              </a:buClr>
              <a:buSzPts val="2800"/>
              <a:buFont typeface="Arial"/>
              <a:buChar char="•"/>
              <a:defRPr sz="2800" b="0" i="0" u="none" strike="noStrike" cap="none">
                <a:solidFill>
                  <a:srgbClr val="555555"/>
                </a:solidFill>
                <a:latin typeface="Georgia"/>
                <a:ea typeface="Georgia"/>
                <a:cs typeface="Georgia"/>
                <a:sym typeface="Georgia"/>
              </a:defRPr>
            </a:lvl1pPr>
            <a:lvl2pPr marL="914400" marR="0" lvl="1" indent="-381000" algn="l" rtl="0">
              <a:lnSpc>
                <a:spcPct val="90000"/>
              </a:lnSpc>
              <a:spcBef>
                <a:spcPts val="500"/>
              </a:spcBef>
              <a:spcAft>
                <a:spcPts val="0"/>
              </a:spcAft>
              <a:buClr>
                <a:schemeClr val="accent1"/>
              </a:buClr>
              <a:buSzPts val="2400"/>
              <a:buFont typeface="Calibri"/>
              <a:buChar char="-"/>
              <a:defRPr sz="2400" b="0" i="0" u="none" strike="noStrike" cap="none">
                <a:solidFill>
                  <a:srgbClr val="555555"/>
                </a:solidFill>
                <a:latin typeface="Georgia"/>
                <a:ea typeface="Georgia"/>
                <a:cs typeface="Georgia"/>
                <a:sym typeface="Georgia"/>
              </a:defRPr>
            </a:lvl2pPr>
            <a:lvl3pPr marL="1371600" marR="0" lvl="2" indent="-311150" algn="l" rtl="0">
              <a:lnSpc>
                <a:spcPct val="90000"/>
              </a:lnSpc>
              <a:spcBef>
                <a:spcPts val="500"/>
              </a:spcBef>
              <a:spcAft>
                <a:spcPts val="0"/>
              </a:spcAft>
              <a:buClr>
                <a:schemeClr val="accent1"/>
              </a:buClr>
              <a:buSzPts val="1300"/>
              <a:buFont typeface="Courier New"/>
              <a:buChar char="o"/>
              <a:defRPr sz="2000" b="0" i="0" u="none" strike="noStrike" cap="none">
                <a:solidFill>
                  <a:srgbClr val="555555"/>
                </a:solidFill>
                <a:latin typeface="Georgia"/>
                <a:ea typeface="Georgia"/>
                <a:cs typeface="Georgia"/>
                <a:sym typeface="Georgia"/>
              </a:defRPr>
            </a:lvl3pPr>
            <a:lvl4pPr marL="1828800" marR="0" lvl="3" indent="-342900" algn="l" rtl="0">
              <a:lnSpc>
                <a:spcPct val="90000"/>
              </a:lnSpc>
              <a:spcBef>
                <a:spcPts val="500"/>
              </a:spcBef>
              <a:spcAft>
                <a:spcPts val="0"/>
              </a:spcAft>
              <a:buClr>
                <a:schemeClr val="accent1"/>
              </a:buClr>
              <a:buSzPts val="1800"/>
              <a:buFont typeface="Arial"/>
              <a:buChar char="•"/>
              <a:defRPr sz="1800" b="0" i="0" u="none" strike="noStrike" cap="none">
                <a:solidFill>
                  <a:srgbClr val="555555"/>
                </a:solidFill>
                <a:latin typeface="Georgia"/>
                <a:ea typeface="Georgia"/>
                <a:cs typeface="Georgia"/>
                <a:sym typeface="Georgia"/>
              </a:defRPr>
            </a:lvl4pPr>
            <a:lvl5pPr marL="2286000" marR="0" lvl="4" indent="-342900" algn="l" rtl="0">
              <a:lnSpc>
                <a:spcPct val="90000"/>
              </a:lnSpc>
              <a:spcBef>
                <a:spcPts val="500"/>
              </a:spcBef>
              <a:spcAft>
                <a:spcPts val="0"/>
              </a:spcAft>
              <a:buClr>
                <a:schemeClr val="accent1"/>
              </a:buClr>
              <a:buSzPts val="1800"/>
              <a:buFont typeface="Calibri"/>
              <a:buChar char="-"/>
              <a:defRPr sz="1800" b="0" i="0" u="none" strike="noStrike" cap="none">
                <a:solidFill>
                  <a:srgbClr val="555555"/>
                </a:solidFill>
                <a:latin typeface="Georgia"/>
                <a:ea typeface="Georgia"/>
                <a:cs typeface="Georgia"/>
                <a:sym typeface="Georgia"/>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Georgia"/>
                <a:ea typeface="Georgia"/>
                <a:cs typeface="Georgia"/>
                <a:sym typeface="Georgia"/>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Georgia"/>
                <a:ea typeface="Georgia"/>
                <a:cs typeface="Georgia"/>
                <a:sym typeface="Georgia"/>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Georgia"/>
                <a:ea typeface="Georgia"/>
                <a:cs typeface="Georgia"/>
                <a:sym typeface="Georgia"/>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Georgia"/>
                <a:ea typeface="Georgia"/>
                <a:cs typeface="Georgia"/>
                <a:sym typeface="Georgia"/>
              </a:defRPr>
            </a:lvl9pPr>
          </a:lstStyle>
          <a:p>
            <a:endParaRPr/>
          </a:p>
        </p:txBody>
      </p:sp>
      <p:sp>
        <p:nvSpPr>
          <p:cNvPr id="12" name="Google Shape;12;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FA3"/>
                </a:solidFill>
                <a:latin typeface="Georgia"/>
                <a:ea typeface="Georgia"/>
                <a:cs typeface="Georgia"/>
                <a:sym typeface="Georg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9pPr>
          </a:lstStyle>
          <a:p>
            <a:endParaRPr/>
          </a:p>
        </p:txBody>
      </p:sp>
      <p:sp>
        <p:nvSpPr>
          <p:cNvPr id="13" name="Google Shape;13;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FA3"/>
                </a:solidFill>
                <a:latin typeface="Georgia"/>
                <a:ea typeface="Georgia"/>
                <a:cs typeface="Georgia"/>
                <a:sym typeface="Georg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9pPr>
          </a:lstStyle>
          <a:p>
            <a:endParaRPr/>
          </a:p>
        </p:txBody>
      </p:sp>
      <p:sp>
        <p:nvSpPr>
          <p:cNvPr id="14" name="Google Shape;14;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60" r:id="rId11"/>
    <p:sldLayoutId id="2147483661" r:id="rId12"/>
    <p:sldLayoutId id="2147483662" r:id="rId13"/>
    <p:sldLayoutId id="2147483663" r:id="rId14"/>
    <p:sldLayoutId id="2147483664" r:id="rId15"/>
    <p:sldLayoutId id="2147483665" r:id="rId16"/>
    <p:sldLayoutId id="2147483677" r:id="rId17"/>
    <p:sldLayoutId id="2147483678" r:id="rId18"/>
    <p:sldLayoutId id="2147483666" r:id="rId19"/>
    <p:sldLayoutId id="2147483667" r:id="rId20"/>
    <p:sldLayoutId id="2147483668" r:id="rId2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hyperlink" Target="https://www.childcare.virginia.gov/families/file-a-complain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childcare.virginia.gov/"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www.childcare.virginia.gov/reports-resources/administrative-program-manuals-reports-and-data/deaths-injuries-and-abuse-in-child-care-settings"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hyperlink" Target="https://law.lis.virginia.gov/vacode/title22.1/chapter14.1/section22.1-289.057/"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3" Type="http://schemas.openxmlformats.org/officeDocument/2006/relationships/hyperlink" Target="mailto:earlychildhoodaccess@doe.virginia.gov" TargetMode="External"/><Relationship Id="rId2" Type="http://schemas.openxmlformats.org/officeDocument/2006/relationships/hyperlink" Target="https://www.childcare.virginia.gov/reports-resources/administrative-program-manuals-reports-and-data/virginia-child-care-plan"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mailto:earlychildhoodaccess@doe.virginia.gov"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p1"/>
          <p:cNvSpPr txBox="1">
            <a:spLocks noGrp="1"/>
          </p:cNvSpPr>
          <p:nvPr>
            <p:ph type="ctrTitle"/>
          </p:nvPr>
        </p:nvSpPr>
        <p:spPr>
          <a:xfrm>
            <a:off x="363364" y="1039683"/>
            <a:ext cx="7337355" cy="1407986"/>
          </a:xfrm>
          <a:prstGeom prst="rect">
            <a:avLst/>
          </a:prstGeom>
          <a:noFill/>
          <a:ln>
            <a:noFill/>
          </a:ln>
        </p:spPr>
        <p:txBody>
          <a:bodyPr spcFirstLastPara="1" wrap="square" lIns="91425" tIns="45700" rIns="91425" bIns="45700" anchor="b" anchorCtr="0">
            <a:normAutofit/>
          </a:bodyPr>
          <a:lstStyle/>
          <a:p>
            <a:r>
              <a:rPr lang="en-US" sz="4200" b="1" cap="none"/>
              <a:t>Virginia's 2025-2027 CCDF State Plan Draft </a:t>
            </a:r>
          </a:p>
        </p:txBody>
      </p:sp>
      <p:sp>
        <p:nvSpPr>
          <p:cNvPr id="243" name="Google Shape;243;p1"/>
          <p:cNvSpPr txBox="1">
            <a:spLocks noGrp="1"/>
          </p:cNvSpPr>
          <p:nvPr>
            <p:ph type="subTitle" idx="1"/>
          </p:nvPr>
        </p:nvSpPr>
        <p:spPr>
          <a:xfrm>
            <a:off x="949907" y="2447669"/>
            <a:ext cx="5255100" cy="1655700"/>
          </a:xfrm>
          <a:prstGeom prst="rect">
            <a:avLst/>
          </a:prstGeom>
          <a:noFill/>
          <a:ln>
            <a:noFill/>
          </a:ln>
        </p:spPr>
        <p:txBody>
          <a:bodyPr spcFirstLastPara="1" wrap="square" lIns="91425" tIns="45700" rIns="91425" bIns="45700" anchor="t" anchorCtr="0">
            <a:normAutofit/>
          </a:bodyPr>
          <a:lstStyle/>
          <a:p>
            <a:pPr indent="-361950">
              <a:spcBef>
                <a:spcPts val="800"/>
              </a:spcBef>
              <a:buClr>
                <a:srgbClr val="0F150D"/>
              </a:buClr>
              <a:buSzPts val="1800"/>
            </a:pPr>
            <a:r>
              <a:rPr lang="en-US"/>
              <a:t>Public Hearing</a:t>
            </a:r>
          </a:p>
          <a:p>
            <a:pPr indent="-361950">
              <a:spcBef>
                <a:spcPts val="800"/>
              </a:spcBef>
              <a:buSzPts val="1800"/>
            </a:pPr>
            <a:r>
              <a:rPr lang="en-US"/>
              <a:t>June 5, 2024</a:t>
            </a:r>
          </a:p>
        </p:txBody>
      </p:sp>
      <p:sp>
        <p:nvSpPr>
          <p:cNvPr id="244" name="Google Shape;24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1</a:t>
            </a:fld>
            <a:endParaRPr/>
          </a:p>
        </p:txBody>
      </p:sp>
    </p:spTree>
    <p:extLst>
      <p:ext uri="{BB962C8B-B14F-4D97-AF65-F5344CB8AC3E}">
        <p14:creationId xmlns:p14="http://schemas.microsoft.com/office/powerpoint/2010/main" val="38040088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Section 2: Child and Family Eligibility and Enrollment (1 of 2)</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1156264" cy="5168308"/>
          </a:xfrm>
        </p:spPr>
        <p:txBody>
          <a:bodyPr spcFirstLastPara="1" vert="horz" wrap="square" lIns="91440" tIns="45720" rIns="91440" bIns="45720" rtlCol="0" anchor="t" anchorCtr="0">
            <a:noAutofit/>
          </a:bodyPr>
          <a:lstStyle/>
          <a:p>
            <a:pPr marL="114300" indent="0">
              <a:lnSpc>
                <a:spcPct val="100000"/>
              </a:lnSpc>
              <a:spcBef>
                <a:spcPts val="0"/>
              </a:spcBef>
              <a:spcAft>
                <a:spcPts val="600"/>
              </a:spcAft>
              <a:buNone/>
            </a:pPr>
            <a:r>
              <a:rPr lang="en-US" sz="2200" b="1">
                <a:solidFill>
                  <a:schemeClr val="accent3"/>
                </a:solidFill>
              </a:rPr>
              <a:t>Section 2 describes how Lead Agencies define eligible children and families and strategies to promote continuity of care. Virginia complies with all requirements and exercises discretion in response to Governor and General Assembly. Key highlights include:</a:t>
            </a:r>
          </a:p>
          <a:p>
            <a:pPr marL="571500" lvl="1" indent="0">
              <a:lnSpc>
                <a:spcPct val="100000"/>
              </a:lnSpc>
              <a:spcBef>
                <a:spcPts val="0"/>
              </a:spcBef>
              <a:spcAft>
                <a:spcPts val="600"/>
              </a:spcAft>
              <a:buFont typeface="Calibri"/>
              <a:buNone/>
            </a:pPr>
            <a:endParaRPr lang="en-US" sz="1800">
              <a:solidFill>
                <a:schemeClr val="accent3"/>
              </a:solidFill>
            </a:endParaRPr>
          </a:p>
          <a:p>
            <a:pPr marL="114300" indent="0">
              <a:lnSpc>
                <a:spcPct val="100000"/>
              </a:lnSpc>
              <a:spcBef>
                <a:spcPts val="0"/>
              </a:spcBef>
              <a:spcAft>
                <a:spcPts val="600"/>
              </a:spcAft>
              <a:buFont typeface="Arial"/>
              <a:buNone/>
            </a:pPr>
            <a:endParaRPr lang="en-US" sz="1800">
              <a:solidFill>
                <a:schemeClr val="accent3"/>
              </a:solidFill>
            </a:endParaRPr>
          </a:p>
          <a:p>
            <a:pPr marL="571500" lvl="1" indent="0">
              <a:lnSpc>
                <a:spcPct val="100000"/>
              </a:lnSpc>
              <a:spcBef>
                <a:spcPts val="0"/>
              </a:spcBef>
              <a:spcAft>
                <a:spcPts val="600"/>
              </a:spcAft>
              <a:buFont typeface="Calibri"/>
              <a:buNone/>
            </a:pPr>
            <a:endParaRPr lang="en-US" sz="1800">
              <a:solidFill>
                <a:schemeClr val="accent3"/>
              </a:solidFill>
            </a:endParaRPr>
          </a:p>
          <a:p>
            <a:pPr marL="114300" indent="0">
              <a:lnSpc>
                <a:spcPct val="100000"/>
              </a:lnSpc>
              <a:spcBef>
                <a:spcPts val="0"/>
              </a:spcBef>
              <a:spcAft>
                <a:spcPts val="600"/>
              </a:spcAft>
              <a:buFont typeface="Arial"/>
              <a:buNone/>
            </a:pPr>
            <a:endParaRPr lang="en-US" sz="2200" b="1">
              <a:solidFill>
                <a:schemeClr val="accent3"/>
              </a:solidFill>
            </a:endParaRPr>
          </a:p>
          <a:p>
            <a:pPr marL="114300" indent="0">
              <a:lnSpc>
                <a:spcPct val="100000"/>
              </a:lnSpc>
              <a:spcBef>
                <a:spcPts val="0"/>
              </a:spcBef>
              <a:spcAft>
                <a:spcPts val="600"/>
              </a:spcAft>
              <a:buNone/>
            </a:pPr>
            <a:endParaRPr lang="en-US" sz="2200" b="1">
              <a:solidFill>
                <a:schemeClr val="accent3"/>
              </a:solidFill>
            </a:endParaRPr>
          </a:p>
          <a:p>
            <a:pPr marL="114300" indent="0">
              <a:lnSpc>
                <a:spcPct val="100000"/>
              </a:lnSpc>
              <a:spcBef>
                <a:spcPts val="0"/>
              </a:spcBef>
              <a:spcAft>
                <a:spcPts val="600"/>
              </a:spcAft>
              <a:buNone/>
            </a:pPr>
            <a:endParaRPr lang="en-US" sz="22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10</a:t>
            </a:fld>
            <a:endParaRPr lang="en-US"/>
          </a:p>
        </p:txBody>
      </p:sp>
      <p:graphicFrame>
        <p:nvGraphicFramePr>
          <p:cNvPr id="8" name="Table 7">
            <a:extLst>
              <a:ext uri="{FF2B5EF4-FFF2-40B4-BE49-F238E27FC236}">
                <a16:creationId xmlns:a16="http://schemas.microsoft.com/office/drawing/2014/main" id="{A0D005F3-819C-DB8A-1ACA-7C661EB431D8}"/>
              </a:ext>
            </a:extLst>
          </p:cNvPr>
          <p:cNvGraphicFramePr>
            <a:graphicFrameLocks noGrp="1"/>
          </p:cNvGraphicFramePr>
          <p:nvPr>
            <p:extLst>
              <p:ext uri="{D42A27DB-BD31-4B8C-83A1-F6EECF244321}">
                <p14:modId xmlns:p14="http://schemas.microsoft.com/office/powerpoint/2010/main" val="3142698157"/>
              </p:ext>
            </p:extLst>
          </p:nvPr>
        </p:nvGraphicFramePr>
        <p:xfrm>
          <a:off x="710758" y="3183954"/>
          <a:ext cx="10770782" cy="3144520"/>
        </p:xfrm>
        <a:graphic>
          <a:graphicData uri="http://schemas.openxmlformats.org/drawingml/2006/table">
            <a:tbl>
              <a:tblPr firstRow="1" bandRow="1">
                <a:tableStyleId>{5C22544A-7EE6-4342-B048-85BDC9FD1C3A}</a:tableStyleId>
              </a:tblPr>
              <a:tblGrid>
                <a:gridCol w="2998382">
                  <a:extLst>
                    <a:ext uri="{9D8B030D-6E8A-4147-A177-3AD203B41FA5}">
                      <a16:colId xmlns:a16="http://schemas.microsoft.com/office/drawing/2014/main" val="4175470635"/>
                    </a:ext>
                  </a:extLst>
                </a:gridCol>
                <a:gridCol w="7772400">
                  <a:extLst>
                    <a:ext uri="{9D8B030D-6E8A-4147-A177-3AD203B41FA5}">
                      <a16:colId xmlns:a16="http://schemas.microsoft.com/office/drawing/2014/main" val="3394399686"/>
                    </a:ext>
                  </a:extLst>
                </a:gridCol>
              </a:tblGrid>
              <a:tr h="370840">
                <a:tc>
                  <a:txBody>
                    <a:bodyPr/>
                    <a:lstStyle/>
                    <a:p>
                      <a:r>
                        <a:rPr lang="en-US" b="1">
                          <a:solidFill>
                            <a:schemeClr val="tx2"/>
                          </a:solidFill>
                          <a:latin typeface="Georgia"/>
                        </a:rPr>
                        <a:t>Income</a:t>
                      </a:r>
                    </a:p>
                  </a:txBody>
                  <a:tcPr>
                    <a:lnB w="12700" cap="flat" cmpd="sng" algn="ctr">
                      <a:solidFill>
                        <a:schemeClr val="tx2"/>
                      </a:solidFill>
                      <a:prstDash val="solid"/>
                      <a:round/>
                      <a:headEnd type="none" w="med" len="med"/>
                      <a:tailEnd type="none" w="med" len="med"/>
                    </a:lnB>
                    <a:solidFill>
                      <a:schemeClr val="bg2"/>
                    </a:solidFill>
                  </a:tcPr>
                </a:tc>
                <a:tc>
                  <a:txBody>
                    <a:bodyPr/>
                    <a:lstStyle/>
                    <a:p>
                      <a:pPr marL="285750" marR="0" lvl="0" indent="-285750" algn="l" defTabSz="9144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r>
                        <a:rPr lang="en-US" sz="1400" b="0">
                          <a:solidFill>
                            <a:schemeClr val="accent1"/>
                          </a:solidFill>
                          <a:latin typeface="Georgia"/>
                        </a:rPr>
                        <a:t>Families with young children are eligible if their incomes are at or below 85% of the state median income.</a:t>
                      </a:r>
                    </a:p>
                  </a:txBody>
                  <a:tcPr>
                    <a:lnB w="12700" cap="flat" cmpd="sng" algn="ctr">
                      <a:solidFill>
                        <a:schemeClr val="tx2"/>
                      </a:solidFill>
                      <a:prstDash val="solid"/>
                      <a:round/>
                      <a:headEnd type="none" w="med" len="med"/>
                      <a:tailEnd type="none" w="med" len="med"/>
                    </a:lnB>
                    <a:solidFill>
                      <a:schemeClr val="tx2">
                        <a:lumMod val="85000"/>
                      </a:schemeClr>
                    </a:solidFill>
                  </a:tcPr>
                </a:tc>
                <a:extLst>
                  <a:ext uri="{0D108BD9-81ED-4DB2-BD59-A6C34878D82A}">
                    <a16:rowId xmlns:a16="http://schemas.microsoft.com/office/drawing/2014/main" val="3578005113"/>
                  </a:ext>
                </a:extLst>
              </a:tr>
              <a:tr h="370840">
                <a:tc>
                  <a:txBody>
                    <a:bodyPr/>
                    <a:lstStyle/>
                    <a:p>
                      <a:r>
                        <a:rPr lang="en-US" b="1">
                          <a:solidFill>
                            <a:schemeClr val="tx2"/>
                          </a:solidFill>
                          <a:latin typeface="Georgia"/>
                        </a:rPr>
                        <a:t>Activity Requirements</a:t>
                      </a:r>
                    </a:p>
                  </a:txBody>
                  <a:tcPr>
                    <a:lnT w="12700" cap="flat" cmpd="sng" algn="ctr">
                      <a:solidFill>
                        <a:schemeClr val="tx2"/>
                      </a:solidFill>
                      <a:prstDash val="solid"/>
                      <a:round/>
                      <a:headEnd type="none" w="med" len="med"/>
                      <a:tailEnd type="none" w="med" len="med"/>
                    </a:lnT>
                    <a:solidFill>
                      <a:schemeClr val="bg2"/>
                    </a:solidFill>
                  </a:tcPr>
                </a:tc>
                <a:tc>
                  <a:txBody>
                    <a:bodyPr/>
                    <a:lstStyle/>
                    <a:p>
                      <a:pPr marL="285750" marR="0" lvl="0" indent="-285750" algn="l" rtl="0" eaLnBrk="1" fontAlgn="auto" latinLnBrk="0" hangingPunct="1">
                        <a:lnSpc>
                          <a:spcPct val="100000"/>
                        </a:lnSpc>
                        <a:spcBef>
                          <a:spcPts val="0"/>
                        </a:spcBef>
                        <a:spcAft>
                          <a:spcPts val="600"/>
                        </a:spcAft>
                        <a:buClr>
                          <a:srgbClr val="000000"/>
                        </a:buClr>
                        <a:buSzTx/>
                        <a:buFont typeface="Arial" panose="020B0604020202020204" pitchFamily="34" charset="0"/>
                        <a:buChar char="•"/>
                      </a:pPr>
                      <a:r>
                        <a:rPr lang="en-US" sz="1400" b="0" i="0" u="none" strike="noStrike" noProof="0">
                          <a:solidFill>
                            <a:schemeClr val="accent1"/>
                          </a:solidFill>
                          <a:latin typeface="Georgia"/>
                        </a:rPr>
                        <a:t>Families are eligible if parents are working (full or part-time), in school or job training or are actively seeking work. </a:t>
                      </a:r>
                    </a:p>
                    <a:p>
                      <a:pPr marL="285750" marR="0" lvl="0" indent="-285750" algn="l">
                        <a:lnSpc>
                          <a:spcPct val="100000"/>
                        </a:lnSpc>
                        <a:spcBef>
                          <a:spcPts val="0"/>
                        </a:spcBef>
                        <a:spcAft>
                          <a:spcPts val="600"/>
                        </a:spcAft>
                        <a:buClr>
                          <a:srgbClr val="000000"/>
                        </a:buClr>
                        <a:buSzTx/>
                        <a:buFont typeface="Arial" panose="020B0604020202020204" pitchFamily="34" charset="0"/>
                        <a:buChar char="•"/>
                      </a:pPr>
                      <a:r>
                        <a:rPr lang="en-US" sz="1400" b="0" i="0" u="none" strike="noStrike" noProof="0">
                          <a:solidFill>
                            <a:schemeClr val="accent1"/>
                          </a:solidFill>
                          <a:latin typeface="Georgia"/>
                        </a:rPr>
                        <a:t>Definition of education/training is expansive, ranging from adult basic education and ESL to certificate and degree-granting programs. Includes online coursework, time to complete homework or assignments, and participate in study groups, labs, etc.</a:t>
                      </a:r>
                      <a:endParaRPr lang="en-US" sz="1400">
                        <a:solidFill>
                          <a:schemeClr val="accent1"/>
                        </a:solidFill>
                        <a:latin typeface="Georgia"/>
                      </a:endParaRPr>
                    </a:p>
                    <a:p>
                      <a:pPr marL="285750" indent="-285750" defTabSz="914400">
                        <a:spcAft>
                          <a:spcPts val="600"/>
                        </a:spcAft>
                        <a:buFont typeface="Arial" panose="020B0604020202020204" pitchFamily="34" charset="0"/>
                        <a:buChar char="•"/>
                        <a:tabLst/>
                        <a:defRPr/>
                      </a:pPr>
                      <a:r>
                        <a:rPr lang="en-US" sz="1400">
                          <a:solidFill>
                            <a:schemeClr val="accent1"/>
                          </a:solidFill>
                          <a:latin typeface="Georgia"/>
                        </a:rPr>
                        <a:t>Definition of employment includes self-employment, remote work, and internships/other similar arrangements.</a:t>
                      </a:r>
                      <a:endParaRPr lang="en-US" sz="1400" b="0" i="0" u="none" strike="noStrike" noProof="0">
                        <a:solidFill>
                          <a:srgbClr val="003C71"/>
                        </a:solidFill>
                        <a:latin typeface="Georgia"/>
                      </a:endParaRPr>
                    </a:p>
                  </a:txBody>
                  <a:tcPr>
                    <a:lnT w="12700" cap="flat" cmpd="sng" algn="ctr">
                      <a:solidFill>
                        <a:schemeClr val="tx2"/>
                      </a:solidFill>
                      <a:prstDash val="solid"/>
                      <a:round/>
                      <a:headEnd type="none" w="med" len="med"/>
                      <a:tailEnd type="none" w="med" len="med"/>
                    </a:lnT>
                    <a:solidFill>
                      <a:schemeClr val="tx2">
                        <a:lumMod val="85000"/>
                      </a:schemeClr>
                    </a:solidFill>
                  </a:tcPr>
                </a:tc>
                <a:extLst>
                  <a:ext uri="{0D108BD9-81ED-4DB2-BD59-A6C34878D82A}">
                    <a16:rowId xmlns:a16="http://schemas.microsoft.com/office/drawing/2014/main" val="1278977153"/>
                  </a:ext>
                </a:extLst>
              </a:tr>
              <a:tr h="370840">
                <a:tc>
                  <a:txBody>
                    <a:bodyPr/>
                    <a:lstStyle/>
                    <a:p>
                      <a:r>
                        <a:rPr lang="en-US" b="1">
                          <a:solidFill>
                            <a:schemeClr val="tx2"/>
                          </a:solidFill>
                          <a:latin typeface="Georgia"/>
                        </a:rPr>
                        <a:t>Special Populations</a:t>
                      </a:r>
                    </a:p>
                  </a:txBody>
                  <a:tcPr>
                    <a:solidFill>
                      <a:schemeClr val="bg2"/>
                    </a:solidFill>
                  </a:tcPr>
                </a:tc>
                <a:tc>
                  <a:txBody>
                    <a:bodyPr/>
                    <a:lstStyle/>
                    <a:p>
                      <a:pPr marL="285750" marR="0" lvl="0" indent="-285750" algn="l" defTabSz="9144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r>
                        <a:rPr lang="en-US" sz="1400">
                          <a:solidFill>
                            <a:schemeClr val="accent1"/>
                          </a:solidFill>
                          <a:latin typeface="Georgia"/>
                        </a:rPr>
                        <a:t>Children with special needs aged 13-17 are eligible for assistance. </a:t>
                      </a:r>
                    </a:p>
                  </a:txBody>
                  <a:tcPr>
                    <a:solidFill>
                      <a:schemeClr val="tx2">
                        <a:lumMod val="85000"/>
                      </a:schemeClr>
                    </a:solidFill>
                  </a:tcPr>
                </a:tc>
                <a:extLst>
                  <a:ext uri="{0D108BD9-81ED-4DB2-BD59-A6C34878D82A}">
                    <a16:rowId xmlns:a16="http://schemas.microsoft.com/office/drawing/2014/main" val="3372745461"/>
                  </a:ext>
                </a:extLst>
              </a:tr>
              <a:tr h="370840">
                <a:tc>
                  <a:txBody>
                    <a:bodyPr/>
                    <a:lstStyle/>
                    <a:p>
                      <a:r>
                        <a:rPr lang="en-US" b="1">
                          <a:solidFill>
                            <a:schemeClr val="tx2"/>
                          </a:solidFill>
                          <a:latin typeface="Georgia"/>
                        </a:rPr>
                        <a:t>Other Eligibility Conditions</a:t>
                      </a:r>
                    </a:p>
                  </a:txBody>
                  <a:tcPr>
                    <a:solidFill>
                      <a:schemeClr val="bg2"/>
                    </a:solidFill>
                  </a:tcPr>
                </a:tc>
                <a:tc>
                  <a:txBody>
                    <a:bodyPr/>
                    <a:lstStyle/>
                    <a:p>
                      <a:pPr marL="285750" marR="0" lvl="0" indent="-285750" algn="l" rtl="0" eaLnBrk="1" fontAlgn="auto" latinLnBrk="0" hangingPunct="1">
                        <a:lnSpc>
                          <a:spcPct val="100000"/>
                        </a:lnSpc>
                        <a:spcBef>
                          <a:spcPts val="0"/>
                        </a:spcBef>
                        <a:spcAft>
                          <a:spcPts val="600"/>
                        </a:spcAft>
                        <a:buClr>
                          <a:srgbClr val="000000"/>
                        </a:buClr>
                        <a:buSzTx/>
                        <a:buFont typeface="Arial" panose="020B0604020202020204" pitchFamily="34" charset="0"/>
                        <a:buChar char="•"/>
                      </a:pPr>
                      <a:r>
                        <a:rPr lang="en-US" sz="1400">
                          <a:solidFill>
                            <a:schemeClr val="accent1"/>
                          </a:solidFill>
                          <a:latin typeface="Georgia"/>
                        </a:rPr>
                        <a:t>Virginia does not impose additional eligibility requirements beyond those stipulated in federal law. </a:t>
                      </a:r>
                      <a:endParaRPr lang="en-US">
                        <a:solidFill>
                          <a:schemeClr val="accent1"/>
                        </a:solidFill>
                        <a:latin typeface="Georgia" panose="02040502050405020303" pitchFamily="18" charset="0"/>
                      </a:endParaRPr>
                    </a:p>
                  </a:txBody>
                  <a:tcPr>
                    <a:solidFill>
                      <a:schemeClr val="tx2">
                        <a:lumMod val="85000"/>
                      </a:schemeClr>
                    </a:solidFill>
                  </a:tcPr>
                </a:tc>
                <a:extLst>
                  <a:ext uri="{0D108BD9-81ED-4DB2-BD59-A6C34878D82A}">
                    <a16:rowId xmlns:a16="http://schemas.microsoft.com/office/drawing/2014/main" val="2035154050"/>
                  </a:ext>
                </a:extLst>
              </a:tr>
            </a:tbl>
          </a:graphicData>
        </a:graphic>
      </p:graphicFrame>
    </p:spTree>
    <p:extLst>
      <p:ext uri="{BB962C8B-B14F-4D97-AF65-F5344CB8AC3E}">
        <p14:creationId xmlns:p14="http://schemas.microsoft.com/office/powerpoint/2010/main" val="5592258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Section 2: Child and Family Eligibility and Enrollment (2 of 2)</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8" y="1682884"/>
            <a:ext cx="10708341" cy="4968927"/>
          </a:xfrm>
        </p:spPr>
        <p:txBody>
          <a:bodyPr spcFirstLastPara="1" vert="horz" wrap="square" lIns="91440" tIns="45720" rIns="91440" bIns="45720" rtlCol="0" anchor="t" anchorCtr="0">
            <a:noAutofit/>
          </a:bodyPr>
          <a:lstStyle/>
          <a:p>
            <a:pPr marL="114300" indent="0">
              <a:lnSpc>
                <a:spcPct val="100000"/>
              </a:lnSpc>
              <a:spcBef>
                <a:spcPts val="0"/>
              </a:spcBef>
              <a:spcAft>
                <a:spcPts val="600"/>
              </a:spcAft>
              <a:buNone/>
            </a:pPr>
            <a:r>
              <a:rPr lang="en-US" sz="2200" b="1">
                <a:solidFill>
                  <a:schemeClr val="accent3"/>
                </a:solidFill>
              </a:rPr>
              <a:t>Additional key highlights from Section 2 include:</a:t>
            </a:r>
          </a:p>
          <a:p>
            <a:pPr>
              <a:lnSpc>
                <a:spcPct val="100000"/>
              </a:lnSpc>
              <a:spcBef>
                <a:spcPts val="0"/>
              </a:spcBef>
              <a:spcAft>
                <a:spcPts val="600"/>
              </a:spcAft>
            </a:pPr>
            <a:r>
              <a:rPr lang="en-US" sz="2200">
                <a:solidFill>
                  <a:schemeClr val="accent3"/>
                </a:solidFill>
              </a:rPr>
              <a:t>Families receiving or transitioning off TANF are guaranteed services and are not subject to the wait list.</a:t>
            </a:r>
          </a:p>
          <a:p>
            <a:pPr>
              <a:lnSpc>
                <a:spcPct val="100000"/>
              </a:lnSpc>
              <a:spcBef>
                <a:spcPts val="0"/>
              </a:spcBef>
              <a:spcAft>
                <a:spcPts val="600"/>
              </a:spcAft>
            </a:pPr>
            <a:r>
              <a:rPr lang="en-US" sz="2200">
                <a:solidFill>
                  <a:schemeClr val="accent3"/>
                </a:solidFill>
              </a:rPr>
              <a:t>Virginia does not discontinue services when parents experience a disruption in their approved activity. </a:t>
            </a:r>
          </a:p>
          <a:p>
            <a:pPr>
              <a:lnSpc>
                <a:spcPct val="100000"/>
              </a:lnSpc>
              <a:spcBef>
                <a:spcPts val="0"/>
              </a:spcBef>
              <a:spcAft>
                <a:spcPts val="600"/>
              </a:spcAft>
            </a:pPr>
            <a:r>
              <a:rPr lang="en-US" sz="2200">
                <a:solidFill>
                  <a:schemeClr val="accent3"/>
                </a:solidFill>
              </a:rPr>
              <a:t>Families experiencing homelessness have a 90-day grace period to provide required verifications. </a:t>
            </a:r>
          </a:p>
          <a:p>
            <a:pPr>
              <a:lnSpc>
                <a:spcPct val="100000"/>
              </a:lnSpc>
              <a:spcBef>
                <a:spcPts val="0"/>
              </a:spcBef>
              <a:spcAft>
                <a:spcPts val="600"/>
              </a:spcAft>
            </a:pPr>
            <a:r>
              <a:rPr lang="en-US" sz="2200">
                <a:solidFill>
                  <a:schemeClr val="accent3"/>
                </a:solidFill>
              </a:rPr>
              <a:t>Virginia prioritizes policies that promote access and continuity of care:</a:t>
            </a:r>
          </a:p>
          <a:p>
            <a:pPr lvl="1">
              <a:lnSpc>
                <a:spcPct val="100000"/>
              </a:lnSpc>
              <a:spcBef>
                <a:spcPts val="0"/>
              </a:spcBef>
              <a:spcAft>
                <a:spcPts val="600"/>
              </a:spcAft>
            </a:pPr>
            <a:r>
              <a:rPr lang="en-US" sz="1800">
                <a:solidFill>
                  <a:schemeClr val="accent3"/>
                </a:solidFill>
              </a:rPr>
              <a:t>Families are not required to report changes that would affect their eligibility negatively.  </a:t>
            </a:r>
          </a:p>
          <a:p>
            <a:pPr lvl="1">
              <a:lnSpc>
                <a:spcPct val="100000"/>
              </a:lnSpc>
              <a:spcBef>
                <a:spcPts val="0"/>
              </a:spcBef>
              <a:spcAft>
                <a:spcPts val="600"/>
              </a:spcAft>
            </a:pPr>
            <a:r>
              <a:rPr lang="en-US" sz="1800">
                <a:solidFill>
                  <a:schemeClr val="accent3"/>
                </a:solidFill>
              </a:rPr>
              <a:t>There is no limit on the number of years families are eligible to receive services.</a:t>
            </a:r>
          </a:p>
          <a:p>
            <a:pPr lvl="1">
              <a:lnSpc>
                <a:spcPct val="100000"/>
              </a:lnSpc>
              <a:spcBef>
                <a:spcPts val="0"/>
              </a:spcBef>
              <a:spcAft>
                <a:spcPts val="600"/>
              </a:spcAft>
            </a:pPr>
            <a:r>
              <a:rPr lang="en-US" sz="1800">
                <a:solidFill>
                  <a:schemeClr val="accent3"/>
                </a:solidFill>
              </a:rPr>
              <a:t>During the 12-month eligibility period, VDOE does not increase co-payments as families' incomes increase, thus reducing work disincentives. </a:t>
            </a:r>
          </a:p>
          <a:p>
            <a:pPr marL="571500" lvl="1" indent="0">
              <a:lnSpc>
                <a:spcPct val="100000"/>
              </a:lnSpc>
              <a:spcBef>
                <a:spcPts val="0"/>
              </a:spcBef>
              <a:spcAft>
                <a:spcPts val="600"/>
              </a:spcAft>
              <a:buNone/>
            </a:pPr>
            <a:endParaRPr lang="en-US" sz="2000">
              <a:solidFill>
                <a:schemeClr val="accent3"/>
              </a:solidFill>
            </a:endParaRPr>
          </a:p>
          <a:p>
            <a:pPr marL="114300" indent="0">
              <a:lnSpc>
                <a:spcPct val="100000"/>
              </a:lnSpc>
              <a:spcBef>
                <a:spcPts val="0"/>
              </a:spcBef>
              <a:spcAft>
                <a:spcPts val="600"/>
              </a:spcAft>
              <a:buNone/>
            </a:pPr>
            <a:endParaRPr lang="en-US" sz="22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11</a:t>
            </a:fld>
            <a:endParaRPr lang="en-US"/>
          </a:p>
        </p:txBody>
      </p:sp>
    </p:spTree>
    <p:extLst>
      <p:ext uri="{BB962C8B-B14F-4D97-AF65-F5344CB8AC3E}">
        <p14:creationId xmlns:p14="http://schemas.microsoft.com/office/powerpoint/2010/main" val="2608885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4FAF814-E116-932E-AE8D-E69205AD14F4}"/>
              </a:ext>
            </a:extLst>
          </p:cNvPr>
          <p:cNvSpPr>
            <a:spLocks noGrp="1"/>
          </p:cNvSpPr>
          <p:nvPr>
            <p:ph type="title"/>
          </p:nvPr>
        </p:nvSpPr>
        <p:spPr/>
        <p:txBody>
          <a:bodyPr>
            <a:normAutofit/>
          </a:bodyPr>
          <a:lstStyle/>
          <a:p>
            <a:r>
              <a:rPr lang="en-US" sz="3600" i="1">
                <a:solidFill>
                  <a:schemeClr val="tx1"/>
                </a:solidFill>
              </a:rPr>
              <a:t>Section 3: Child Care Affordability</a:t>
            </a:r>
          </a:p>
        </p:txBody>
      </p:sp>
      <p:sp>
        <p:nvSpPr>
          <p:cNvPr id="3" name="Slide Number Placeholder 2">
            <a:extLst>
              <a:ext uri="{FF2B5EF4-FFF2-40B4-BE49-F238E27FC236}">
                <a16:creationId xmlns:a16="http://schemas.microsoft.com/office/drawing/2014/main" id="{A09A53DE-CE7D-69F4-3F46-FB95F4C7633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12</a:t>
            </a:fld>
            <a:endParaRPr lang="en-US"/>
          </a:p>
        </p:txBody>
      </p:sp>
    </p:spTree>
    <p:extLst>
      <p:ext uri="{BB962C8B-B14F-4D97-AF65-F5344CB8AC3E}">
        <p14:creationId xmlns:p14="http://schemas.microsoft.com/office/powerpoint/2010/main" val="2769562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09CFF-6FF1-728F-8F07-5256DADE29C6}"/>
              </a:ext>
            </a:extLst>
          </p:cNvPr>
          <p:cNvSpPr>
            <a:spLocks noGrp="1"/>
          </p:cNvSpPr>
          <p:nvPr>
            <p:ph type="title"/>
          </p:nvPr>
        </p:nvSpPr>
        <p:spPr/>
        <p:txBody>
          <a:bodyPr>
            <a:normAutofit/>
          </a:bodyPr>
          <a:lstStyle/>
          <a:p>
            <a:r>
              <a:rPr lang="en-US" sz="4000"/>
              <a:t>Section 3: Child Care Affordability</a:t>
            </a:r>
          </a:p>
        </p:txBody>
      </p:sp>
      <p:sp>
        <p:nvSpPr>
          <p:cNvPr id="3" name="Slide Number Placeholder 2">
            <a:extLst>
              <a:ext uri="{FF2B5EF4-FFF2-40B4-BE49-F238E27FC236}">
                <a16:creationId xmlns:a16="http://schemas.microsoft.com/office/drawing/2014/main" id="{87D1E72E-259E-4CCC-05C0-BD0E5D1284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13</a:t>
            </a:fld>
            <a:endParaRPr lang="en-US"/>
          </a:p>
        </p:txBody>
      </p:sp>
      <p:sp>
        <p:nvSpPr>
          <p:cNvPr id="4" name="Text Placeholder 3">
            <a:extLst>
              <a:ext uri="{FF2B5EF4-FFF2-40B4-BE49-F238E27FC236}">
                <a16:creationId xmlns:a16="http://schemas.microsoft.com/office/drawing/2014/main" id="{9C6E90CC-77DC-00B7-4927-1A53552A833D}"/>
              </a:ext>
            </a:extLst>
          </p:cNvPr>
          <p:cNvSpPr>
            <a:spLocks noGrp="1"/>
          </p:cNvSpPr>
          <p:nvPr>
            <p:ph type="body" idx="1"/>
          </p:nvPr>
        </p:nvSpPr>
        <p:spPr/>
        <p:txBody>
          <a:bodyPr>
            <a:normAutofit fontScale="92500" lnSpcReduction="20000"/>
          </a:bodyPr>
          <a:lstStyle/>
          <a:p>
            <a:pPr marL="114300" indent="0">
              <a:lnSpc>
                <a:spcPct val="110000"/>
              </a:lnSpc>
              <a:buNone/>
            </a:pPr>
            <a:r>
              <a:rPr lang="en-US" sz="2400" b="1"/>
              <a:t>Section 3 describes Virginia’s policies related to determining family copayments, waiving copayments, and ensuring copayments are affordable to families. Key highlights include:</a:t>
            </a:r>
          </a:p>
          <a:p>
            <a:pPr>
              <a:lnSpc>
                <a:spcPct val="110000"/>
              </a:lnSpc>
              <a:buSzPct val="90000"/>
            </a:pPr>
            <a:r>
              <a:rPr lang="en-US" sz="2400"/>
              <a:t>Virginia’s copayment scale is a simple, per-child fee structure based on income.</a:t>
            </a:r>
          </a:p>
          <a:p>
            <a:pPr>
              <a:lnSpc>
                <a:spcPct val="110000"/>
              </a:lnSpc>
              <a:buSzPct val="90000"/>
            </a:pPr>
            <a:r>
              <a:rPr lang="en-US" sz="2400"/>
              <a:t>Families pay the same flat monthly fee for each child receiving assistance, up to 3 children. </a:t>
            </a:r>
          </a:p>
          <a:p>
            <a:pPr>
              <a:lnSpc>
                <a:spcPct val="110000"/>
              </a:lnSpc>
              <a:buSzPct val="90000"/>
            </a:pPr>
            <a:r>
              <a:rPr lang="en-US" sz="2400"/>
              <a:t>All families at or below 100% of the federal poverty guidelines are exempt from copayments.</a:t>
            </a:r>
          </a:p>
          <a:p>
            <a:pPr>
              <a:lnSpc>
                <a:spcPct val="110000"/>
              </a:lnSpc>
              <a:buSzPct val="90000"/>
            </a:pPr>
            <a:r>
              <a:rPr lang="en-US" sz="2400"/>
              <a:t>Copayments are capped at 7% of income for all families.*</a:t>
            </a:r>
          </a:p>
          <a:p>
            <a:pPr marL="114300" indent="0">
              <a:lnSpc>
                <a:spcPct val="110000"/>
              </a:lnSpc>
              <a:buNone/>
            </a:pPr>
            <a:endParaRPr lang="en-US" sz="2200" i="1">
              <a:solidFill>
                <a:schemeClr val="accent1"/>
              </a:solidFill>
            </a:endParaRPr>
          </a:p>
          <a:p>
            <a:pPr marL="114300" indent="0">
              <a:lnSpc>
                <a:spcPct val="110000"/>
              </a:lnSpc>
              <a:buNone/>
            </a:pPr>
            <a:r>
              <a:rPr lang="en-US" sz="1700" b="1" i="1">
                <a:solidFill>
                  <a:schemeClr val="accent1"/>
                </a:solidFill>
              </a:rPr>
              <a:t>*Note</a:t>
            </a:r>
            <a:r>
              <a:rPr lang="en-US" sz="1700" i="1">
                <a:solidFill>
                  <a:schemeClr val="accent1"/>
                </a:solidFill>
              </a:rPr>
              <a:t>: Virginia’s revised copayment scale and associated policies took effect in January 2023 following substantial stakeholder engagement with providers, families, and the field. Federal regulations now require states to cap copayments at 7% of household income. Virginia is in compliance with this requirement.</a:t>
            </a:r>
            <a:endParaRPr lang="en-US" sz="1300" i="1">
              <a:solidFill>
                <a:schemeClr val="accent1"/>
              </a:solidFill>
            </a:endParaRPr>
          </a:p>
        </p:txBody>
      </p:sp>
    </p:spTree>
    <p:extLst>
      <p:ext uri="{BB962C8B-B14F-4D97-AF65-F5344CB8AC3E}">
        <p14:creationId xmlns:p14="http://schemas.microsoft.com/office/powerpoint/2010/main" val="21595071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4FAF814-E116-932E-AE8D-E69205AD14F4}"/>
              </a:ext>
            </a:extLst>
          </p:cNvPr>
          <p:cNvSpPr>
            <a:spLocks noGrp="1"/>
          </p:cNvSpPr>
          <p:nvPr>
            <p:ph type="title"/>
          </p:nvPr>
        </p:nvSpPr>
        <p:spPr/>
        <p:txBody>
          <a:bodyPr>
            <a:normAutofit/>
          </a:bodyPr>
          <a:lstStyle/>
          <a:p>
            <a:r>
              <a:rPr lang="en-US" sz="3600" i="1">
                <a:solidFill>
                  <a:schemeClr val="tx1"/>
                </a:solidFill>
              </a:rPr>
              <a:t>Section 4: Parental Choice, Equal Access, Payment Rates, and Payment Practices</a:t>
            </a:r>
          </a:p>
        </p:txBody>
      </p:sp>
      <p:sp>
        <p:nvSpPr>
          <p:cNvPr id="3" name="Slide Number Placeholder 2">
            <a:extLst>
              <a:ext uri="{FF2B5EF4-FFF2-40B4-BE49-F238E27FC236}">
                <a16:creationId xmlns:a16="http://schemas.microsoft.com/office/drawing/2014/main" id="{A09A53DE-CE7D-69F4-3F46-FB95F4C7633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14</a:t>
            </a:fld>
            <a:endParaRPr lang="en-US"/>
          </a:p>
        </p:txBody>
      </p:sp>
    </p:spTree>
    <p:extLst>
      <p:ext uri="{BB962C8B-B14F-4D97-AF65-F5344CB8AC3E}">
        <p14:creationId xmlns:p14="http://schemas.microsoft.com/office/powerpoint/2010/main" val="29087261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09CFF-6FF1-728F-8F07-5256DADE29C6}"/>
              </a:ext>
            </a:extLst>
          </p:cNvPr>
          <p:cNvSpPr>
            <a:spLocks noGrp="1"/>
          </p:cNvSpPr>
          <p:nvPr>
            <p:ph type="title"/>
          </p:nvPr>
        </p:nvSpPr>
        <p:spPr/>
        <p:txBody>
          <a:bodyPr>
            <a:normAutofit/>
          </a:bodyPr>
          <a:lstStyle/>
          <a:p>
            <a:r>
              <a:rPr lang="en-US" sz="4000"/>
              <a:t>Section 4: Parental Choice, Equal Access, Payment Rates, and Payment Practices (1 of 3)</a:t>
            </a:r>
          </a:p>
        </p:txBody>
      </p:sp>
      <p:sp>
        <p:nvSpPr>
          <p:cNvPr id="3" name="Slide Number Placeholder 2">
            <a:extLst>
              <a:ext uri="{FF2B5EF4-FFF2-40B4-BE49-F238E27FC236}">
                <a16:creationId xmlns:a16="http://schemas.microsoft.com/office/drawing/2014/main" id="{87D1E72E-259E-4CCC-05C0-BD0E5D1284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15</a:t>
            </a:fld>
            <a:endParaRPr lang="en-US"/>
          </a:p>
        </p:txBody>
      </p:sp>
      <p:sp>
        <p:nvSpPr>
          <p:cNvPr id="4" name="Text Placeholder 3">
            <a:extLst>
              <a:ext uri="{FF2B5EF4-FFF2-40B4-BE49-F238E27FC236}">
                <a16:creationId xmlns:a16="http://schemas.microsoft.com/office/drawing/2014/main" id="{9C6E90CC-77DC-00B7-4927-1A53552A833D}"/>
              </a:ext>
            </a:extLst>
          </p:cNvPr>
          <p:cNvSpPr>
            <a:spLocks noGrp="1"/>
          </p:cNvSpPr>
          <p:nvPr>
            <p:ph type="body" idx="1"/>
          </p:nvPr>
        </p:nvSpPr>
        <p:spPr>
          <a:xfrm>
            <a:off x="838200" y="1458930"/>
            <a:ext cx="10515600" cy="5262545"/>
          </a:xfrm>
        </p:spPr>
        <p:txBody>
          <a:bodyPr>
            <a:normAutofit/>
          </a:bodyPr>
          <a:lstStyle/>
          <a:p>
            <a:pPr marL="114300" indent="0">
              <a:lnSpc>
                <a:spcPct val="100000"/>
              </a:lnSpc>
              <a:buNone/>
            </a:pPr>
            <a:r>
              <a:rPr lang="en-US" sz="2000" b="1"/>
              <a:t>Section 4 describes Virginia’s policies related to equal access; adequate payment rates and fair payment practices for providers, and strategies for building supply. Key highlights include:</a:t>
            </a:r>
            <a:r>
              <a:rPr lang="en-US" sz="2000"/>
              <a:t> </a:t>
            </a:r>
          </a:p>
          <a:p>
            <a:pPr>
              <a:lnSpc>
                <a:spcPct val="110000"/>
              </a:lnSpc>
            </a:pPr>
            <a:r>
              <a:rPr lang="en-US" sz="2000"/>
              <a:t>Virginia is the third state in the nation to use a best-in-class cost estimation model to set payment rates in the CCSP, instead of relying on surveys of private tuition rates.</a:t>
            </a:r>
          </a:p>
          <a:p>
            <a:pPr lvl="1">
              <a:lnSpc>
                <a:spcPct val="110000"/>
              </a:lnSpc>
              <a:buSzPct val="90000"/>
            </a:pPr>
            <a:r>
              <a:rPr lang="en-US" sz="1800"/>
              <a:t>VDOE’s cost model estimates the cost to meet health, safety, and quality expectations in each region while accounting for program type, size, and age-based ratios and group sizes. </a:t>
            </a:r>
          </a:p>
          <a:p>
            <a:pPr lvl="1">
              <a:lnSpc>
                <a:spcPct val="110000"/>
              </a:lnSpc>
              <a:buSzPct val="90000"/>
            </a:pPr>
            <a:r>
              <a:rPr lang="en-US" sz="1800"/>
              <a:t>The model emphasizes competitive compensation for educators as foundational to quality.</a:t>
            </a:r>
          </a:p>
          <a:p>
            <a:pPr lvl="1">
              <a:lnSpc>
                <a:spcPct val="110000"/>
              </a:lnSpc>
              <a:buSzPct val="90000"/>
            </a:pPr>
            <a:r>
              <a:rPr lang="en-US" sz="1800"/>
              <a:t>Payment rates are set at 75% of the modeled cost of quality for centers and 100% for family day homes based on the 2022 model.</a:t>
            </a:r>
          </a:p>
          <a:p>
            <a:pPr lvl="1">
              <a:lnSpc>
                <a:spcPct val="110000"/>
              </a:lnSpc>
              <a:buSzPct val="90000"/>
            </a:pPr>
            <a:r>
              <a:rPr lang="en-US" sz="1800"/>
              <a:t>VDOE is actively reviewing and revising the model to reflect updated compensation data and increased operating costs. </a:t>
            </a:r>
          </a:p>
          <a:p>
            <a:pPr>
              <a:lnSpc>
                <a:spcPct val="110000"/>
              </a:lnSpc>
            </a:pPr>
            <a:endParaRPr lang="en-US" sz="2000"/>
          </a:p>
          <a:p>
            <a:pPr>
              <a:lnSpc>
                <a:spcPct val="110000"/>
              </a:lnSpc>
            </a:pPr>
            <a:endParaRPr lang="en-US" sz="2000"/>
          </a:p>
        </p:txBody>
      </p:sp>
    </p:spTree>
    <p:extLst>
      <p:ext uri="{BB962C8B-B14F-4D97-AF65-F5344CB8AC3E}">
        <p14:creationId xmlns:p14="http://schemas.microsoft.com/office/powerpoint/2010/main" val="27013462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09CFF-6FF1-728F-8F07-5256DADE29C6}"/>
              </a:ext>
            </a:extLst>
          </p:cNvPr>
          <p:cNvSpPr>
            <a:spLocks noGrp="1"/>
          </p:cNvSpPr>
          <p:nvPr>
            <p:ph type="title"/>
          </p:nvPr>
        </p:nvSpPr>
        <p:spPr/>
        <p:txBody>
          <a:bodyPr>
            <a:normAutofit/>
          </a:bodyPr>
          <a:lstStyle/>
          <a:p>
            <a:r>
              <a:rPr lang="en-US" sz="4000"/>
              <a:t>Section 4: Parental Choice, Equal Access, Payment Rates, and Payment Practices (2 of 3)</a:t>
            </a:r>
          </a:p>
        </p:txBody>
      </p:sp>
      <p:sp>
        <p:nvSpPr>
          <p:cNvPr id="3" name="Slide Number Placeholder 2">
            <a:extLst>
              <a:ext uri="{FF2B5EF4-FFF2-40B4-BE49-F238E27FC236}">
                <a16:creationId xmlns:a16="http://schemas.microsoft.com/office/drawing/2014/main" id="{87D1E72E-259E-4CCC-05C0-BD0E5D1284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16</a:t>
            </a:fld>
            <a:endParaRPr lang="en-US"/>
          </a:p>
        </p:txBody>
      </p:sp>
      <p:sp>
        <p:nvSpPr>
          <p:cNvPr id="4" name="Text Placeholder 3">
            <a:extLst>
              <a:ext uri="{FF2B5EF4-FFF2-40B4-BE49-F238E27FC236}">
                <a16:creationId xmlns:a16="http://schemas.microsoft.com/office/drawing/2014/main" id="{9C6E90CC-77DC-00B7-4927-1A53552A833D}"/>
              </a:ext>
            </a:extLst>
          </p:cNvPr>
          <p:cNvSpPr>
            <a:spLocks noGrp="1"/>
          </p:cNvSpPr>
          <p:nvPr>
            <p:ph type="body" idx="1"/>
          </p:nvPr>
        </p:nvSpPr>
        <p:spPr>
          <a:xfrm>
            <a:off x="838200" y="1458930"/>
            <a:ext cx="10515600" cy="5399070"/>
          </a:xfrm>
        </p:spPr>
        <p:txBody>
          <a:bodyPr>
            <a:normAutofit lnSpcReduction="10000"/>
          </a:bodyPr>
          <a:lstStyle/>
          <a:p>
            <a:pPr marL="114300" indent="0">
              <a:lnSpc>
                <a:spcPct val="100000"/>
              </a:lnSpc>
              <a:spcBef>
                <a:spcPts val="600"/>
              </a:spcBef>
              <a:buNone/>
            </a:pPr>
            <a:r>
              <a:rPr lang="en-US" sz="2000" b="1"/>
              <a:t>Additional key highlights from Section 4 include:</a:t>
            </a:r>
            <a:r>
              <a:rPr lang="en-US" sz="2000"/>
              <a:t> </a:t>
            </a:r>
          </a:p>
          <a:p>
            <a:pPr>
              <a:lnSpc>
                <a:spcPct val="110000"/>
              </a:lnSpc>
              <a:spcBef>
                <a:spcPts val="600"/>
              </a:spcBef>
            </a:pPr>
            <a:r>
              <a:rPr lang="en-US" sz="2000"/>
              <a:t>Payment rates are set using the high-quality model and are available to providers regardless of their rating in VQB5, supporting providers to meet established health, safety, and quality requirements. </a:t>
            </a:r>
          </a:p>
          <a:p>
            <a:pPr>
              <a:lnSpc>
                <a:spcPct val="110000"/>
              </a:lnSpc>
              <a:spcBef>
                <a:spcPts val="600"/>
              </a:spcBef>
            </a:pPr>
            <a:r>
              <a:rPr lang="en-US" sz="2000"/>
              <a:t>Payment rates are available to providers without regard to private tuition rates in order to allow providers to keep their rates affordable to private-paying families. </a:t>
            </a:r>
          </a:p>
          <a:p>
            <a:pPr>
              <a:lnSpc>
                <a:spcPct val="110000"/>
              </a:lnSpc>
              <a:spcBef>
                <a:spcPts val="600"/>
              </a:spcBef>
            </a:pPr>
            <a:r>
              <a:rPr lang="en-US" sz="2000"/>
              <a:t>Virginia offers CCDF-funded child care assistance through vouchers.* Families can use their subsidy at any approved provider.</a:t>
            </a:r>
          </a:p>
          <a:p>
            <a:pPr>
              <a:lnSpc>
                <a:spcPct val="110000"/>
              </a:lnSpc>
              <a:spcBef>
                <a:spcPts val="600"/>
              </a:spcBef>
            </a:pPr>
            <a:r>
              <a:rPr lang="en-US" sz="2000"/>
              <a:t>Virginia has made progress toward pay-by-enrollment by increasing the number of paid absence days to 60 per child per year.* Based on administrative data, this is sufficient to cover the vast majority of absences in the CCSP.</a:t>
            </a:r>
          </a:p>
          <a:p>
            <a:pPr>
              <a:lnSpc>
                <a:spcPct val="110000"/>
              </a:lnSpc>
              <a:spcBef>
                <a:spcPts val="600"/>
              </a:spcBef>
              <a:spcAft>
                <a:spcPts val="1200"/>
              </a:spcAft>
            </a:pPr>
            <a:r>
              <a:rPr lang="en-US" sz="2000"/>
              <a:t>Payments to providers occur on a regular, bi-weekly schedule and are issued within 30 days of receipt of services.*</a:t>
            </a:r>
          </a:p>
          <a:p>
            <a:pPr marL="114300" indent="0">
              <a:lnSpc>
                <a:spcPct val="110000"/>
              </a:lnSpc>
              <a:spcBef>
                <a:spcPts val="600"/>
              </a:spcBef>
              <a:buNone/>
            </a:pPr>
            <a:r>
              <a:rPr lang="en-US" sz="1600" b="1" i="1">
                <a:solidFill>
                  <a:schemeClr val="accent1"/>
                </a:solidFill>
              </a:rPr>
              <a:t>*Note</a:t>
            </a:r>
            <a:r>
              <a:rPr lang="en-US" sz="1600" i="1">
                <a:solidFill>
                  <a:schemeClr val="accent1"/>
                </a:solidFill>
              </a:rPr>
              <a:t>: The recently-issued CCDF Final Rule require changes to this policy in the next 2 years. VDOE is requesting a waiver to allow for time to come into compliance with new requirements. </a:t>
            </a:r>
          </a:p>
          <a:p>
            <a:pPr marL="114300" indent="0">
              <a:lnSpc>
                <a:spcPct val="110000"/>
              </a:lnSpc>
              <a:spcBef>
                <a:spcPts val="600"/>
              </a:spcBef>
              <a:buNone/>
            </a:pPr>
            <a:endParaRPr lang="en-US" sz="2000" i="1"/>
          </a:p>
          <a:p>
            <a:pPr>
              <a:lnSpc>
                <a:spcPct val="110000"/>
              </a:lnSpc>
              <a:spcBef>
                <a:spcPts val="600"/>
              </a:spcBef>
            </a:pPr>
            <a:endParaRPr lang="en-US" sz="1800"/>
          </a:p>
          <a:p>
            <a:pPr>
              <a:lnSpc>
                <a:spcPct val="110000"/>
              </a:lnSpc>
              <a:spcBef>
                <a:spcPts val="600"/>
              </a:spcBef>
            </a:pPr>
            <a:endParaRPr lang="en-US" sz="2000"/>
          </a:p>
          <a:p>
            <a:pPr>
              <a:lnSpc>
                <a:spcPct val="110000"/>
              </a:lnSpc>
              <a:spcBef>
                <a:spcPts val="600"/>
              </a:spcBef>
            </a:pPr>
            <a:endParaRPr lang="en-US" sz="2000"/>
          </a:p>
        </p:txBody>
      </p:sp>
    </p:spTree>
    <p:extLst>
      <p:ext uri="{BB962C8B-B14F-4D97-AF65-F5344CB8AC3E}">
        <p14:creationId xmlns:p14="http://schemas.microsoft.com/office/powerpoint/2010/main" val="30085274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09CFF-6FF1-728F-8F07-5256DADE29C6}"/>
              </a:ext>
            </a:extLst>
          </p:cNvPr>
          <p:cNvSpPr>
            <a:spLocks noGrp="1"/>
          </p:cNvSpPr>
          <p:nvPr>
            <p:ph type="title"/>
          </p:nvPr>
        </p:nvSpPr>
        <p:spPr/>
        <p:txBody>
          <a:bodyPr>
            <a:normAutofit/>
          </a:bodyPr>
          <a:lstStyle/>
          <a:p>
            <a:r>
              <a:rPr lang="en-US" sz="4000"/>
              <a:t>Section 4: Parental Choice, Equal Access, Payment Rates, and Payment Practices (3 of 3)</a:t>
            </a:r>
          </a:p>
        </p:txBody>
      </p:sp>
      <p:sp>
        <p:nvSpPr>
          <p:cNvPr id="3" name="Slide Number Placeholder 2">
            <a:extLst>
              <a:ext uri="{FF2B5EF4-FFF2-40B4-BE49-F238E27FC236}">
                <a16:creationId xmlns:a16="http://schemas.microsoft.com/office/drawing/2014/main" id="{87D1E72E-259E-4CCC-05C0-BD0E5D1284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17</a:t>
            </a:fld>
            <a:endParaRPr lang="en-US"/>
          </a:p>
        </p:txBody>
      </p:sp>
      <p:sp>
        <p:nvSpPr>
          <p:cNvPr id="4" name="Text Placeholder 3">
            <a:extLst>
              <a:ext uri="{FF2B5EF4-FFF2-40B4-BE49-F238E27FC236}">
                <a16:creationId xmlns:a16="http://schemas.microsoft.com/office/drawing/2014/main" id="{9C6E90CC-77DC-00B7-4927-1A53552A833D}"/>
              </a:ext>
            </a:extLst>
          </p:cNvPr>
          <p:cNvSpPr>
            <a:spLocks noGrp="1"/>
          </p:cNvSpPr>
          <p:nvPr>
            <p:ph type="body" idx="1"/>
          </p:nvPr>
        </p:nvSpPr>
        <p:spPr>
          <a:xfrm>
            <a:off x="838200" y="1458930"/>
            <a:ext cx="10766898" cy="5262545"/>
          </a:xfrm>
        </p:spPr>
        <p:txBody>
          <a:bodyPr>
            <a:normAutofit/>
          </a:bodyPr>
          <a:lstStyle/>
          <a:p>
            <a:pPr marL="114300" indent="0">
              <a:lnSpc>
                <a:spcPct val="100000"/>
              </a:lnSpc>
              <a:spcBef>
                <a:spcPts val="600"/>
              </a:spcBef>
              <a:buNone/>
            </a:pPr>
            <a:r>
              <a:rPr lang="en-US" sz="2200" b="1"/>
              <a:t>Additional key highlights from Section 4 include:</a:t>
            </a:r>
            <a:r>
              <a:rPr lang="en-US" sz="2200"/>
              <a:t> </a:t>
            </a:r>
          </a:p>
          <a:p>
            <a:pPr>
              <a:lnSpc>
                <a:spcPct val="110000"/>
              </a:lnSpc>
              <a:spcBef>
                <a:spcPts val="600"/>
              </a:spcBef>
              <a:buSzPct val="90000"/>
            </a:pPr>
            <a:r>
              <a:rPr lang="en-US" sz="2200"/>
              <a:t>VDOE continues to regularly collect and review data to assess family demand for ECCE, shortages in supply, and barriers to provider participation in the CCSP.</a:t>
            </a:r>
          </a:p>
          <a:p>
            <a:pPr lvl="1">
              <a:lnSpc>
                <a:spcPct val="110000"/>
              </a:lnSpc>
              <a:spcBef>
                <a:spcPts val="600"/>
              </a:spcBef>
              <a:buSzPct val="90000"/>
            </a:pPr>
            <a:r>
              <a:rPr lang="en-US" sz="1800"/>
              <a:t>Key data sources include administrative data through LinkB5, the Child Care Subsidy Program, and the licensing database and surveys of child care program administrators, the workforce, and families.</a:t>
            </a:r>
            <a:endParaRPr lang="en-US" sz="1800" i="1"/>
          </a:p>
          <a:p>
            <a:pPr>
              <a:lnSpc>
                <a:spcPct val="110000"/>
              </a:lnSpc>
              <a:spcBef>
                <a:spcPts val="600"/>
              </a:spcBef>
            </a:pPr>
            <a:endParaRPr lang="en-US" sz="1800"/>
          </a:p>
          <a:p>
            <a:pPr>
              <a:lnSpc>
                <a:spcPct val="110000"/>
              </a:lnSpc>
              <a:spcBef>
                <a:spcPts val="600"/>
              </a:spcBef>
            </a:pPr>
            <a:endParaRPr lang="en-US" sz="2000"/>
          </a:p>
          <a:p>
            <a:pPr>
              <a:lnSpc>
                <a:spcPct val="110000"/>
              </a:lnSpc>
              <a:spcBef>
                <a:spcPts val="600"/>
              </a:spcBef>
            </a:pPr>
            <a:endParaRPr lang="en-US" sz="2000"/>
          </a:p>
        </p:txBody>
      </p:sp>
      <p:graphicFrame>
        <p:nvGraphicFramePr>
          <p:cNvPr id="5" name="Table 4">
            <a:extLst>
              <a:ext uri="{FF2B5EF4-FFF2-40B4-BE49-F238E27FC236}">
                <a16:creationId xmlns:a16="http://schemas.microsoft.com/office/drawing/2014/main" id="{EA39D148-AE9C-5C32-CD8B-5484910E94AF}"/>
              </a:ext>
            </a:extLst>
          </p:cNvPr>
          <p:cNvGraphicFramePr>
            <a:graphicFrameLocks noGrp="1"/>
          </p:cNvGraphicFramePr>
          <p:nvPr>
            <p:extLst>
              <p:ext uri="{D42A27DB-BD31-4B8C-83A1-F6EECF244321}">
                <p14:modId xmlns:p14="http://schemas.microsoft.com/office/powerpoint/2010/main" val="2620376846"/>
              </p:ext>
            </p:extLst>
          </p:nvPr>
        </p:nvGraphicFramePr>
        <p:xfrm>
          <a:off x="579120" y="3788617"/>
          <a:ext cx="11025978" cy="2656840"/>
        </p:xfrm>
        <a:graphic>
          <a:graphicData uri="http://schemas.openxmlformats.org/drawingml/2006/table">
            <a:tbl>
              <a:tblPr firstRow="1" bandRow="1">
                <a:tableStyleId>{5C22544A-7EE6-4342-B048-85BDC9FD1C3A}</a:tableStyleId>
              </a:tblPr>
              <a:tblGrid>
                <a:gridCol w="3825681">
                  <a:extLst>
                    <a:ext uri="{9D8B030D-6E8A-4147-A177-3AD203B41FA5}">
                      <a16:colId xmlns:a16="http://schemas.microsoft.com/office/drawing/2014/main" val="1458549509"/>
                    </a:ext>
                  </a:extLst>
                </a:gridCol>
                <a:gridCol w="3524971">
                  <a:extLst>
                    <a:ext uri="{9D8B030D-6E8A-4147-A177-3AD203B41FA5}">
                      <a16:colId xmlns:a16="http://schemas.microsoft.com/office/drawing/2014/main" val="3673655300"/>
                    </a:ext>
                  </a:extLst>
                </a:gridCol>
                <a:gridCol w="3675326">
                  <a:extLst>
                    <a:ext uri="{9D8B030D-6E8A-4147-A177-3AD203B41FA5}">
                      <a16:colId xmlns:a16="http://schemas.microsoft.com/office/drawing/2014/main" val="3845109905"/>
                    </a:ext>
                  </a:extLst>
                </a:gridCol>
              </a:tblGrid>
              <a:tr h="370840">
                <a:tc>
                  <a:txBody>
                    <a:bodyPr/>
                    <a:lstStyle/>
                    <a:p>
                      <a:pPr algn="ctr"/>
                      <a:r>
                        <a:rPr lang="en-US" sz="1600">
                          <a:latin typeface="Georgia" panose="02040502050405020303" pitchFamily="18" charset="0"/>
                        </a:rPr>
                        <a:t>Barriers to CCSP Participation</a:t>
                      </a:r>
                    </a:p>
                  </a:txBody>
                  <a:tcPr/>
                </a:tc>
                <a:tc>
                  <a:txBody>
                    <a:bodyPr/>
                    <a:lstStyle/>
                    <a:p>
                      <a:pPr algn="ctr"/>
                      <a:r>
                        <a:rPr lang="en-US" sz="1600">
                          <a:latin typeface="Georgia" panose="02040502050405020303" pitchFamily="18" charset="0"/>
                        </a:rPr>
                        <a:t>ECCE Supply Shortages</a:t>
                      </a:r>
                    </a:p>
                  </a:txBody>
                  <a:tcPr/>
                </a:tc>
                <a:tc>
                  <a:txBody>
                    <a:bodyPr/>
                    <a:lstStyle/>
                    <a:p>
                      <a:pPr algn="ctr"/>
                      <a:r>
                        <a:rPr lang="en-US" sz="1600">
                          <a:latin typeface="Georgia" panose="02040502050405020303" pitchFamily="18" charset="0"/>
                        </a:rPr>
                        <a:t>Key Strategies</a:t>
                      </a:r>
                    </a:p>
                  </a:txBody>
                  <a:tcPr/>
                </a:tc>
                <a:extLst>
                  <a:ext uri="{0D108BD9-81ED-4DB2-BD59-A6C34878D82A}">
                    <a16:rowId xmlns:a16="http://schemas.microsoft.com/office/drawing/2014/main" val="3889144447"/>
                  </a:ext>
                </a:extLst>
              </a:tr>
              <a:tr h="370840">
                <a:tc>
                  <a:txBody>
                    <a:bodyPr/>
                    <a:lstStyle/>
                    <a:p>
                      <a:pPr marL="285750" indent="-285750" algn="l">
                        <a:buFont typeface="Arial" panose="020B0604020202020204" pitchFamily="34" charset="0"/>
                        <a:buChar char="•"/>
                      </a:pPr>
                      <a:r>
                        <a:rPr lang="en-US" sz="1600">
                          <a:latin typeface="Georgia" panose="02040502050405020303" pitchFamily="18" charset="0"/>
                        </a:rPr>
                        <a:t>Administrative burdens (i.e., attendance tracking)</a:t>
                      </a:r>
                    </a:p>
                    <a:p>
                      <a:pPr marL="285750" indent="-285750" algn="l">
                        <a:buFont typeface="Arial" panose="020B0604020202020204" pitchFamily="34" charset="0"/>
                        <a:buChar char="•"/>
                      </a:pPr>
                      <a:r>
                        <a:rPr lang="en-US" sz="1600">
                          <a:latin typeface="Georgia" panose="02040502050405020303" pitchFamily="18" charset="0"/>
                        </a:rPr>
                        <a:t>Concerns that rates/copays are insufficient to cover costs</a:t>
                      </a:r>
                    </a:p>
                    <a:p>
                      <a:pPr marL="285750" indent="-285750" algn="l">
                        <a:buFont typeface="Arial" panose="020B0604020202020204" pitchFamily="34" charset="0"/>
                        <a:buChar char="•"/>
                      </a:pPr>
                      <a:r>
                        <a:rPr lang="en-US" sz="1600">
                          <a:latin typeface="Georgia" panose="02040502050405020303" pitchFamily="18" charset="0"/>
                        </a:rPr>
                        <a:t>Concerns that payments are too unpredictable in timing/amount</a:t>
                      </a:r>
                    </a:p>
                    <a:p>
                      <a:pPr marL="285750" indent="-285750" algn="l">
                        <a:buFont typeface="Arial" panose="020B0604020202020204" pitchFamily="34" charset="0"/>
                        <a:buChar char="•"/>
                      </a:pPr>
                      <a:r>
                        <a:rPr lang="en-US" sz="1600">
                          <a:latin typeface="Georgia" panose="02040502050405020303" pitchFamily="18" charset="0"/>
                        </a:rPr>
                        <a:t>Challenges with application processing</a:t>
                      </a:r>
                    </a:p>
                    <a:p>
                      <a:pPr marL="285750" indent="-285750" algn="l">
                        <a:buFont typeface="Arial" panose="020B0604020202020204" pitchFamily="34" charset="0"/>
                        <a:buChar char="•"/>
                      </a:pPr>
                      <a:endParaRPr lang="en-US" sz="1600">
                        <a:latin typeface="Georgia" panose="02040502050405020303" pitchFamily="18" charset="0"/>
                      </a:endParaRPr>
                    </a:p>
                  </a:txBody>
                  <a:tcPr/>
                </a:tc>
                <a:tc>
                  <a:txBody>
                    <a:bodyPr/>
                    <a:lstStyle/>
                    <a:p>
                      <a:pPr marL="285750" indent="-285750" algn="l">
                        <a:buFont typeface="Arial" panose="020B0604020202020204" pitchFamily="34" charset="0"/>
                        <a:buChar char="•"/>
                      </a:pPr>
                      <a:r>
                        <a:rPr lang="en-US" sz="1600">
                          <a:latin typeface="Georgia" panose="02040502050405020303" pitchFamily="18" charset="0"/>
                        </a:rPr>
                        <a:t>Infant and toddler care</a:t>
                      </a:r>
                    </a:p>
                    <a:p>
                      <a:pPr marL="285750" indent="-285750" algn="l">
                        <a:buFont typeface="Arial" panose="020B0604020202020204" pitchFamily="34" charset="0"/>
                        <a:buChar char="•"/>
                      </a:pPr>
                      <a:r>
                        <a:rPr lang="en-US" sz="1600">
                          <a:latin typeface="Georgia" panose="02040502050405020303" pitchFamily="18" charset="0"/>
                        </a:rPr>
                        <a:t>Care for children with disabilities</a:t>
                      </a:r>
                    </a:p>
                    <a:p>
                      <a:pPr marL="285750" indent="-285750" algn="l">
                        <a:buFont typeface="Arial" panose="020B0604020202020204" pitchFamily="34" charset="0"/>
                        <a:buChar char="•"/>
                      </a:pPr>
                      <a:r>
                        <a:rPr lang="en-US" sz="1600">
                          <a:latin typeface="Georgia" panose="02040502050405020303" pitchFamily="18" charset="0"/>
                        </a:rPr>
                        <a:t>“Extended hour” care</a:t>
                      </a:r>
                    </a:p>
                    <a:p>
                      <a:pPr marL="285750" indent="-285750" algn="l">
                        <a:buFont typeface="Arial" panose="020B0604020202020204" pitchFamily="34" charset="0"/>
                        <a:buChar char="•"/>
                      </a:pPr>
                      <a:r>
                        <a:rPr lang="en-US" sz="1600">
                          <a:latin typeface="Georgia" panose="02040502050405020303" pitchFamily="18" charset="0"/>
                        </a:rPr>
                        <a:t>Rural communities</a:t>
                      </a:r>
                    </a:p>
                    <a:p>
                      <a:pPr marL="285750" indent="-285750" algn="l">
                        <a:buFont typeface="Arial" panose="020B0604020202020204" pitchFamily="34" charset="0"/>
                        <a:buChar char="•"/>
                      </a:pPr>
                      <a:endParaRPr lang="en-US" sz="1600">
                        <a:latin typeface="Georgia" panose="02040502050405020303" pitchFamily="18" charset="0"/>
                      </a:endParaRPr>
                    </a:p>
                  </a:txBody>
                  <a:tcPr/>
                </a:tc>
                <a:tc>
                  <a:txBody>
                    <a:bodyPr/>
                    <a:lstStyle/>
                    <a:p>
                      <a:pPr marL="285750" indent="-285750" algn="l">
                        <a:buFont typeface="Arial" panose="020B0604020202020204" pitchFamily="34" charset="0"/>
                        <a:buChar char="•"/>
                      </a:pPr>
                      <a:r>
                        <a:rPr lang="en-US" sz="1600">
                          <a:latin typeface="Georgia" panose="02040502050405020303" pitchFamily="18" charset="0"/>
                        </a:rPr>
                        <a:t>Reimbursement rates based on cost of quality</a:t>
                      </a:r>
                    </a:p>
                    <a:p>
                      <a:pPr marL="285750" indent="-285750" algn="l">
                        <a:buFont typeface="Arial" panose="020B0604020202020204" pitchFamily="34" charset="0"/>
                        <a:buChar char="•"/>
                      </a:pPr>
                      <a:r>
                        <a:rPr lang="en-US" sz="1600">
                          <a:latin typeface="Georgia" panose="02040502050405020303" pitchFamily="18" charset="0"/>
                        </a:rPr>
                        <a:t>ECCE Navigator pilot</a:t>
                      </a:r>
                    </a:p>
                    <a:p>
                      <a:pPr marL="285750" indent="-285750" algn="l">
                        <a:buFont typeface="Arial" panose="020B0604020202020204" pitchFamily="34" charset="0"/>
                        <a:buChar char="•"/>
                      </a:pPr>
                      <a:r>
                        <a:rPr lang="en-US" sz="1600">
                          <a:latin typeface="Georgia" panose="02040502050405020303" pitchFamily="18" charset="0"/>
                        </a:rPr>
                        <a:t>Revised CCSP application process</a:t>
                      </a:r>
                    </a:p>
                    <a:p>
                      <a:pPr marL="285750" indent="-285750" algn="l">
                        <a:buFont typeface="Arial" panose="020B0604020202020204" pitchFamily="34" charset="0"/>
                        <a:buChar char="•"/>
                      </a:pPr>
                      <a:r>
                        <a:rPr lang="en-US" sz="1600">
                          <a:latin typeface="Georgia" panose="02040502050405020303" pitchFamily="18" charset="0"/>
                        </a:rPr>
                        <a:t>Procuring new, modernized attendance tracking system</a:t>
                      </a:r>
                    </a:p>
                  </a:txBody>
                  <a:tcPr/>
                </a:tc>
                <a:extLst>
                  <a:ext uri="{0D108BD9-81ED-4DB2-BD59-A6C34878D82A}">
                    <a16:rowId xmlns:a16="http://schemas.microsoft.com/office/drawing/2014/main" val="1274431616"/>
                  </a:ext>
                </a:extLst>
              </a:tr>
            </a:tbl>
          </a:graphicData>
        </a:graphic>
      </p:graphicFrame>
    </p:spTree>
    <p:extLst>
      <p:ext uri="{BB962C8B-B14F-4D97-AF65-F5344CB8AC3E}">
        <p14:creationId xmlns:p14="http://schemas.microsoft.com/office/powerpoint/2010/main" val="31027572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4FAF814-E116-932E-AE8D-E69205AD14F4}"/>
              </a:ext>
            </a:extLst>
          </p:cNvPr>
          <p:cNvSpPr>
            <a:spLocks noGrp="1"/>
          </p:cNvSpPr>
          <p:nvPr>
            <p:ph type="title"/>
          </p:nvPr>
        </p:nvSpPr>
        <p:spPr/>
        <p:txBody>
          <a:bodyPr>
            <a:normAutofit/>
          </a:bodyPr>
          <a:lstStyle/>
          <a:p>
            <a:r>
              <a:rPr lang="en-US" sz="3600" i="1">
                <a:solidFill>
                  <a:schemeClr val="tx1"/>
                </a:solidFill>
              </a:rPr>
              <a:t>Section 5: Health and Safety of Child Care Settings</a:t>
            </a:r>
          </a:p>
        </p:txBody>
      </p:sp>
      <p:sp>
        <p:nvSpPr>
          <p:cNvPr id="3" name="Slide Number Placeholder 2">
            <a:extLst>
              <a:ext uri="{FF2B5EF4-FFF2-40B4-BE49-F238E27FC236}">
                <a16:creationId xmlns:a16="http://schemas.microsoft.com/office/drawing/2014/main" id="{A09A53DE-CE7D-69F4-3F46-FB95F4C7633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18</a:t>
            </a:fld>
            <a:endParaRPr lang="en-US"/>
          </a:p>
        </p:txBody>
      </p:sp>
    </p:spTree>
    <p:extLst>
      <p:ext uri="{BB962C8B-B14F-4D97-AF65-F5344CB8AC3E}">
        <p14:creationId xmlns:p14="http://schemas.microsoft.com/office/powerpoint/2010/main" val="36085196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09CFF-6FF1-728F-8F07-5256DADE29C6}"/>
              </a:ext>
            </a:extLst>
          </p:cNvPr>
          <p:cNvSpPr>
            <a:spLocks noGrp="1"/>
          </p:cNvSpPr>
          <p:nvPr>
            <p:ph type="title"/>
          </p:nvPr>
        </p:nvSpPr>
        <p:spPr/>
        <p:txBody>
          <a:bodyPr>
            <a:normAutofit/>
          </a:bodyPr>
          <a:lstStyle/>
          <a:p>
            <a:r>
              <a:rPr lang="en-US" sz="4000"/>
              <a:t>Section 5: Health and Safety of Child Care Settings</a:t>
            </a:r>
          </a:p>
        </p:txBody>
      </p:sp>
      <p:sp>
        <p:nvSpPr>
          <p:cNvPr id="3" name="Slide Number Placeholder 2">
            <a:extLst>
              <a:ext uri="{FF2B5EF4-FFF2-40B4-BE49-F238E27FC236}">
                <a16:creationId xmlns:a16="http://schemas.microsoft.com/office/drawing/2014/main" id="{87D1E72E-259E-4CCC-05C0-BD0E5D1284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19</a:t>
            </a:fld>
            <a:endParaRPr lang="en-US"/>
          </a:p>
        </p:txBody>
      </p:sp>
      <p:sp>
        <p:nvSpPr>
          <p:cNvPr id="4" name="Text Placeholder 3">
            <a:extLst>
              <a:ext uri="{FF2B5EF4-FFF2-40B4-BE49-F238E27FC236}">
                <a16:creationId xmlns:a16="http://schemas.microsoft.com/office/drawing/2014/main" id="{9C6E90CC-77DC-00B7-4927-1A53552A833D}"/>
              </a:ext>
            </a:extLst>
          </p:cNvPr>
          <p:cNvSpPr>
            <a:spLocks noGrp="1"/>
          </p:cNvSpPr>
          <p:nvPr>
            <p:ph type="body" idx="1"/>
          </p:nvPr>
        </p:nvSpPr>
        <p:spPr>
          <a:xfrm>
            <a:off x="838200" y="1458930"/>
            <a:ext cx="10515600" cy="5262545"/>
          </a:xfrm>
        </p:spPr>
        <p:txBody>
          <a:bodyPr>
            <a:normAutofit/>
          </a:bodyPr>
          <a:lstStyle/>
          <a:p>
            <a:pPr marL="114300" indent="0">
              <a:lnSpc>
                <a:spcPct val="100000"/>
              </a:lnSpc>
              <a:buNone/>
            </a:pPr>
            <a:r>
              <a:rPr lang="en-US" sz="2200" b="1"/>
              <a:t>Section 5 includes a description of Virginia’s health and safety regulations for licensed and CCDF-funded child care providers and background checks. Key highlights include:</a:t>
            </a:r>
            <a:r>
              <a:rPr lang="en-US" sz="2200"/>
              <a:t> </a:t>
            </a:r>
          </a:p>
          <a:p>
            <a:pPr>
              <a:lnSpc>
                <a:spcPct val="110000"/>
              </a:lnSpc>
              <a:buSzPct val="90000"/>
            </a:pPr>
            <a:r>
              <a:rPr lang="en-US" sz="2200"/>
              <a:t>Virginia’s health and safety regulations generally meet federally-established requirements.</a:t>
            </a:r>
          </a:p>
          <a:p>
            <a:pPr lvl="1">
              <a:lnSpc>
                <a:spcPct val="110000"/>
              </a:lnSpc>
              <a:buSzPct val="90000"/>
            </a:pPr>
            <a:r>
              <a:rPr lang="en-US" sz="1800" i="1"/>
              <a:t>One outstanding area of noncompliance related to group sizes for school-age children will be addressed in the revised standards for licensed child day centers currently under review.</a:t>
            </a:r>
          </a:p>
          <a:p>
            <a:pPr>
              <a:lnSpc>
                <a:spcPct val="110000"/>
              </a:lnSpc>
              <a:buSzPct val="90000"/>
            </a:pPr>
            <a:r>
              <a:rPr lang="en-US" sz="2200"/>
              <a:t>As of July 1, 2024, Virginia will allow provisional hire for child care educators who have a completed state or FBI background check provided they are always supervised by someone else with a full background check</a:t>
            </a:r>
            <a:r>
              <a:rPr lang="en-US" sz="2400"/>
              <a:t>.</a:t>
            </a:r>
          </a:p>
          <a:p>
            <a:pPr>
              <a:lnSpc>
                <a:spcPct val="110000"/>
              </a:lnSpc>
            </a:pPr>
            <a:endParaRPr lang="en-US" sz="2000"/>
          </a:p>
        </p:txBody>
      </p:sp>
    </p:spTree>
    <p:extLst>
      <p:ext uri="{BB962C8B-B14F-4D97-AF65-F5344CB8AC3E}">
        <p14:creationId xmlns:p14="http://schemas.microsoft.com/office/powerpoint/2010/main" val="1357842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73E3C-DDF8-8842-5204-69C43F8407DD}"/>
              </a:ext>
            </a:extLst>
          </p:cNvPr>
          <p:cNvSpPr>
            <a:spLocks noGrp="1"/>
          </p:cNvSpPr>
          <p:nvPr>
            <p:ph type="title"/>
          </p:nvPr>
        </p:nvSpPr>
        <p:spPr/>
        <p:txBody>
          <a:bodyPr>
            <a:normAutofit/>
          </a:bodyPr>
          <a:lstStyle/>
          <a:p>
            <a:r>
              <a:rPr lang="en-US" sz="4000"/>
              <a:t>Agenda and Overview</a:t>
            </a:r>
          </a:p>
        </p:txBody>
      </p:sp>
      <p:sp>
        <p:nvSpPr>
          <p:cNvPr id="3" name="Slide Number Placeholder 2">
            <a:extLst>
              <a:ext uri="{FF2B5EF4-FFF2-40B4-BE49-F238E27FC236}">
                <a16:creationId xmlns:a16="http://schemas.microsoft.com/office/drawing/2014/main" id="{E63C29D5-03B6-76F2-BA82-FCA46DF3EA1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a:t>
            </a:fld>
            <a:endParaRPr lang="en-US"/>
          </a:p>
        </p:txBody>
      </p:sp>
      <p:sp>
        <p:nvSpPr>
          <p:cNvPr id="4" name="Text Placeholder 3">
            <a:extLst>
              <a:ext uri="{FF2B5EF4-FFF2-40B4-BE49-F238E27FC236}">
                <a16:creationId xmlns:a16="http://schemas.microsoft.com/office/drawing/2014/main" id="{8176FCD2-EBE0-59CE-54AE-594CEBDA3AEB}"/>
              </a:ext>
            </a:extLst>
          </p:cNvPr>
          <p:cNvSpPr>
            <a:spLocks noGrp="1"/>
          </p:cNvSpPr>
          <p:nvPr>
            <p:ph type="body" idx="1"/>
          </p:nvPr>
        </p:nvSpPr>
        <p:spPr/>
        <p:txBody>
          <a:bodyPr>
            <a:normAutofit/>
          </a:bodyPr>
          <a:lstStyle/>
          <a:p>
            <a:pPr marL="685800" indent="-571500">
              <a:lnSpc>
                <a:spcPct val="100000"/>
              </a:lnSpc>
              <a:spcBef>
                <a:spcPts val="0"/>
              </a:spcBef>
              <a:spcAft>
                <a:spcPts val="1200"/>
              </a:spcAft>
              <a:buSzPct val="90000"/>
              <a:buFont typeface="+mj-lt"/>
              <a:buAutoNum type="romanUcPeriod"/>
            </a:pPr>
            <a:r>
              <a:rPr lang="en-US"/>
              <a:t>Overview of 2025-2027 CCDF State Plan</a:t>
            </a:r>
          </a:p>
          <a:p>
            <a:pPr marL="685800" indent="-571500">
              <a:lnSpc>
                <a:spcPct val="100000"/>
              </a:lnSpc>
              <a:spcBef>
                <a:spcPts val="0"/>
              </a:spcBef>
              <a:spcAft>
                <a:spcPts val="1200"/>
              </a:spcAft>
              <a:buSzPct val="90000"/>
              <a:buFont typeface="+mj-lt"/>
              <a:buAutoNum type="romanUcPeriod"/>
            </a:pPr>
            <a:r>
              <a:rPr lang="en-US"/>
              <a:t>Summary of Written Public Comments Received as of June 3, 2024</a:t>
            </a:r>
          </a:p>
          <a:p>
            <a:pPr marL="685800" indent="-571500">
              <a:lnSpc>
                <a:spcPct val="100000"/>
              </a:lnSpc>
              <a:spcBef>
                <a:spcPts val="0"/>
              </a:spcBef>
              <a:spcAft>
                <a:spcPts val="1200"/>
              </a:spcAft>
              <a:buSzPct val="90000"/>
              <a:buFont typeface="+mj-lt"/>
              <a:buAutoNum type="romanUcPeriod"/>
            </a:pPr>
            <a:r>
              <a:rPr lang="en-US"/>
              <a:t>Oral Public Comment</a:t>
            </a:r>
          </a:p>
          <a:p>
            <a:pPr marL="685800" indent="-571500">
              <a:lnSpc>
                <a:spcPct val="100000"/>
              </a:lnSpc>
              <a:spcBef>
                <a:spcPts val="0"/>
              </a:spcBef>
              <a:spcAft>
                <a:spcPts val="1200"/>
              </a:spcAft>
              <a:buSzPct val="90000"/>
              <a:buFont typeface="+mj-lt"/>
              <a:buAutoNum type="romanUcPeriod"/>
            </a:pPr>
            <a:r>
              <a:rPr lang="en-US"/>
              <a:t>Next Steps to Finalize CCDF State Plan</a:t>
            </a:r>
          </a:p>
          <a:p>
            <a:pPr marL="114300" indent="0">
              <a:buNone/>
            </a:pPr>
            <a:endParaRPr lang="en-US"/>
          </a:p>
        </p:txBody>
      </p:sp>
    </p:spTree>
    <p:extLst>
      <p:ext uri="{BB962C8B-B14F-4D97-AF65-F5344CB8AC3E}">
        <p14:creationId xmlns:p14="http://schemas.microsoft.com/office/powerpoint/2010/main" val="40245071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4FAF814-E116-932E-AE8D-E69205AD14F4}"/>
              </a:ext>
            </a:extLst>
          </p:cNvPr>
          <p:cNvSpPr>
            <a:spLocks noGrp="1"/>
          </p:cNvSpPr>
          <p:nvPr>
            <p:ph type="title"/>
          </p:nvPr>
        </p:nvSpPr>
        <p:spPr/>
        <p:txBody>
          <a:bodyPr>
            <a:normAutofit/>
          </a:bodyPr>
          <a:lstStyle/>
          <a:p>
            <a:r>
              <a:rPr lang="en-US" sz="3600" i="1">
                <a:solidFill>
                  <a:schemeClr val="tx1"/>
                </a:solidFill>
              </a:rPr>
              <a:t>Section 6: Support for a Skilled, Qualified, and Compensated Workforce</a:t>
            </a:r>
          </a:p>
        </p:txBody>
      </p:sp>
      <p:sp>
        <p:nvSpPr>
          <p:cNvPr id="3" name="Slide Number Placeholder 2">
            <a:extLst>
              <a:ext uri="{FF2B5EF4-FFF2-40B4-BE49-F238E27FC236}">
                <a16:creationId xmlns:a16="http://schemas.microsoft.com/office/drawing/2014/main" id="{A09A53DE-CE7D-69F4-3F46-FB95F4C7633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20</a:t>
            </a:fld>
            <a:endParaRPr lang="en-US"/>
          </a:p>
        </p:txBody>
      </p:sp>
    </p:spTree>
    <p:extLst>
      <p:ext uri="{BB962C8B-B14F-4D97-AF65-F5344CB8AC3E}">
        <p14:creationId xmlns:p14="http://schemas.microsoft.com/office/powerpoint/2010/main" val="10989679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09CFF-6FF1-728F-8F07-5256DADE29C6}"/>
              </a:ext>
            </a:extLst>
          </p:cNvPr>
          <p:cNvSpPr>
            <a:spLocks noGrp="1"/>
          </p:cNvSpPr>
          <p:nvPr>
            <p:ph type="title"/>
          </p:nvPr>
        </p:nvSpPr>
        <p:spPr/>
        <p:txBody>
          <a:bodyPr>
            <a:normAutofit/>
          </a:bodyPr>
          <a:lstStyle/>
          <a:p>
            <a:r>
              <a:rPr lang="en-US" sz="4000"/>
              <a:t>Section 6: Support for a Skilled, Qualified, and Compensated Workforce (1 of 2)</a:t>
            </a:r>
          </a:p>
        </p:txBody>
      </p:sp>
      <p:sp>
        <p:nvSpPr>
          <p:cNvPr id="3" name="Slide Number Placeholder 2">
            <a:extLst>
              <a:ext uri="{FF2B5EF4-FFF2-40B4-BE49-F238E27FC236}">
                <a16:creationId xmlns:a16="http://schemas.microsoft.com/office/drawing/2014/main" id="{87D1E72E-259E-4CCC-05C0-BD0E5D1284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21</a:t>
            </a:fld>
            <a:endParaRPr lang="en-US"/>
          </a:p>
        </p:txBody>
      </p:sp>
      <p:sp>
        <p:nvSpPr>
          <p:cNvPr id="4" name="Text Placeholder 3">
            <a:extLst>
              <a:ext uri="{FF2B5EF4-FFF2-40B4-BE49-F238E27FC236}">
                <a16:creationId xmlns:a16="http://schemas.microsoft.com/office/drawing/2014/main" id="{9C6E90CC-77DC-00B7-4927-1A53552A833D}"/>
              </a:ext>
            </a:extLst>
          </p:cNvPr>
          <p:cNvSpPr>
            <a:spLocks noGrp="1"/>
          </p:cNvSpPr>
          <p:nvPr>
            <p:ph type="body" idx="1"/>
          </p:nvPr>
        </p:nvSpPr>
        <p:spPr>
          <a:xfrm>
            <a:off x="838200" y="1458930"/>
            <a:ext cx="10515600" cy="5262545"/>
          </a:xfrm>
        </p:spPr>
        <p:txBody>
          <a:bodyPr>
            <a:normAutofit/>
          </a:bodyPr>
          <a:lstStyle/>
          <a:p>
            <a:pPr marL="114300" indent="0">
              <a:lnSpc>
                <a:spcPct val="100000"/>
              </a:lnSpc>
              <a:buNone/>
            </a:pPr>
            <a:r>
              <a:rPr lang="en-US" sz="2000" b="1"/>
              <a:t>Section 6 describes Virginia’s activities to support the child care workforce, including through professional development and the implementation of early learning and developmental guidelines. Key highlights include:</a:t>
            </a:r>
            <a:r>
              <a:rPr lang="en-US" sz="2000"/>
              <a:t> </a:t>
            </a:r>
          </a:p>
          <a:p>
            <a:pPr>
              <a:lnSpc>
                <a:spcPct val="110000"/>
              </a:lnSpc>
            </a:pPr>
            <a:r>
              <a:rPr lang="en-US" sz="2000"/>
              <a:t>Virginia uses CCDF and other federal funding sources to implement key educator supports, including Recognize B5, the Virginia Child Care Scholarship Program, the Early Educator Fast Track Initiative, and Strengthening Business Practices. </a:t>
            </a:r>
          </a:p>
          <a:p>
            <a:pPr>
              <a:lnSpc>
                <a:spcPct val="110000"/>
              </a:lnSpc>
            </a:pPr>
            <a:r>
              <a:rPr lang="en-US" sz="2000"/>
              <a:t>Professional development supports are aligned with expectations for responsive teacher-child interactions and use of approved curriculum in VQB5. </a:t>
            </a:r>
          </a:p>
          <a:p>
            <a:pPr>
              <a:lnSpc>
                <a:spcPct val="110000"/>
              </a:lnSpc>
            </a:pPr>
            <a:r>
              <a:rPr lang="en-US" sz="2000"/>
              <a:t>Virginia’s Early Learning and Development Standards (ELDS) are a foundational tool to support school readiness by promoting a shared understanding of young children’s growth and development and identifying topics for professional development.</a:t>
            </a:r>
          </a:p>
          <a:p>
            <a:pPr lvl="1">
              <a:lnSpc>
                <a:spcPct val="110000"/>
              </a:lnSpc>
              <a:buSzPct val="90000"/>
            </a:pPr>
            <a:r>
              <a:rPr lang="en-US" sz="1800" i="1"/>
              <a:t>The ELDS serve as the foundation for the state’s approved curriculum list. </a:t>
            </a:r>
          </a:p>
          <a:p>
            <a:pPr marL="114300" indent="0">
              <a:lnSpc>
                <a:spcPct val="110000"/>
              </a:lnSpc>
              <a:buNone/>
            </a:pPr>
            <a:endParaRPr lang="en-US" sz="2000"/>
          </a:p>
          <a:p>
            <a:pPr lvl="1">
              <a:lnSpc>
                <a:spcPct val="110000"/>
              </a:lnSpc>
            </a:pPr>
            <a:endParaRPr lang="en-US" sz="1200"/>
          </a:p>
          <a:p>
            <a:pPr>
              <a:lnSpc>
                <a:spcPct val="110000"/>
              </a:lnSpc>
            </a:pPr>
            <a:endParaRPr lang="en-US" sz="2000"/>
          </a:p>
        </p:txBody>
      </p:sp>
    </p:spTree>
    <p:extLst>
      <p:ext uri="{BB962C8B-B14F-4D97-AF65-F5344CB8AC3E}">
        <p14:creationId xmlns:p14="http://schemas.microsoft.com/office/powerpoint/2010/main" val="1350655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09CFF-6FF1-728F-8F07-5256DADE29C6}"/>
              </a:ext>
            </a:extLst>
          </p:cNvPr>
          <p:cNvSpPr>
            <a:spLocks noGrp="1"/>
          </p:cNvSpPr>
          <p:nvPr>
            <p:ph type="title"/>
          </p:nvPr>
        </p:nvSpPr>
        <p:spPr/>
        <p:txBody>
          <a:bodyPr>
            <a:normAutofit/>
          </a:bodyPr>
          <a:lstStyle/>
          <a:p>
            <a:r>
              <a:rPr lang="en-US" sz="4000"/>
              <a:t>Section 6: Support for a Skilled, Qualified, and Compensated Workforce (2 of 2)</a:t>
            </a:r>
          </a:p>
        </p:txBody>
      </p:sp>
      <p:sp>
        <p:nvSpPr>
          <p:cNvPr id="3" name="Slide Number Placeholder 2">
            <a:extLst>
              <a:ext uri="{FF2B5EF4-FFF2-40B4-BE49-F238E27FC236}">
                <a16:creationId xmlns:a16="http://schemas.microsoft.com/office/drawing/2014/main" id="{87D1E72E-259E-4CCC-05C0-BD0E5D1284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22</a:t>
            </a:fld>
            <a:endParaRPr lang="en-US"/>
          </a:p>
        </p:txBody>
      </p:sp>
      <p:sp>
        <p:nvSpPr>
          <p:cNvPr id="4" name="Text Placeholder 3">
            <a:extLst>
              <a:ext uri="{FF2B5EF4-FFF2-40B4-BE49-F238E27FC236}">
                <a16:creationId xmlns:a16="http://schemas.microsoft.com/office/drawing/2014/main" id="{9C6E90CC-77DC-00B7-4927-1A53552A833D}"/>
              </a:ext>
            </a:extLst>
          </p:cNvPr>
          <p:cNvSpPr>
            <a:spLocks noGrp="1"/>
          </p:cNvSpPr>
          <p:nvPr>
            <p:ph type="body" idx="1"/>
          </p:nvPr>
        </p:nvSpPr>
        <p:spPr>
          <a:xfrm>
            <a:off x="838200" y="1458930"/>
            <a:ext cx="10515600" cy="5262545"/>
          </a:xfrm>
        </p:spPr>
        <p:txBody>
          <a:bodyPr>
            <a:normAutofit/>
          </a:bodyPr>
          <a:lstStyle/>
          <a:p>
            <a:pPr marL="114300" indent="0">
              <a:lnSpc>
                <a:spcPct val="100000"/>
              </a:lnSpc>
              <a:buNone/>
            </a:pPr>
            <a:r>
              <a:rPr lang="en-US" sz="2200" b="1"/>
              <a:t>Additional key highlights from Section 6 include:</a:t>
            </a:r>
            <a:r>
              <a:rPr lang="en-US" sz="2200"/>
              <a:t> </a:t>
            </a:r>
          </a:p>
          <a:p>
            <a:pPr>
              <a:lnSpc>
                <a:spcPct val="110000"/>
              </a:lnSpc>
              <a:buSzPct val="90000"/>
            </a:pPr>
            <a:r>
              <a:rPr lang="en-US" sz="2200"/>
              <a:t>Virginia collects comprehensive data on publicly-funded sites through its unified early childhood data system, LinkB5, which provides unique insights into every community, site, and classroom across the Commonwealth:</a:t>
            </a:r>
          </a:p>
          <a:p>
            <a:pPr lvl="1">
              <a:lnSpc>
                <a:spcPct val="110000"/>
              </a:lnSpc>
            </a:pPr>
            <a:r>
              <a:rPr lang="en-US" sz="2000"/>
              <a:t>Characteristics of the ECCE workforce, including credentials and compensation </a:t>
            </a:r>
          </a:p>
          <a:p>
            <a:pPr lvl="1">
              <a:lnSpc>
                <a:spcPct val="110000"/>
              </a:lnSpc>
            </a:pPr>
            <a:r>
              <a:rPr lang="en-US" sz="2000"/>
              <a:t>Measures of quality teacher-child interactions and curriculum use</a:t>
            </a:r>
          </a:p>
          <a:p>
            <a:pPr lvl="1">
              <a:lnSpc>
                <a:spcPct val="110000"/>
              </a:lnSpc>
            </a:pPr>
            <a:r>
              <a:rPr lang="en-US" sz="2000"/>
              <a:t>Other features of educators and sites that are associated with quality measures</a:t>
            </a:r>
          </a:p>
          <a:p>
            <a:pPr lvl="1">
              <a:lnSpc>
                <a:spcPct val="110000"/>
              </a:lnSpc>
            </a:pPr>
            <a:endParaRPr lang="en-US" sz="1600"/>
          </a:p>
          <a:p>
            <a:pPr lvl="1">
              <a:lnSpc>
                <a:spcPct val="110000"/>
              </a:lnSpc>
            </a:pPr>
            <a:endParaRPr lang="en-US" sz="1600"/>
          </a:p>
          <a:p>
            <a:pPr marL="114300" indent="0">
              <a:lnSpc>
                <a:spcPct val="110000"/>
              </a:lnSpc>
              <a:buNone/>
            </a:pPr>
            <a:endParaRPr lang="en-US" sz="2000"/>
          </a:p>
          <a:p>
            <a:pPr lvl="1">
              <a:lnSpc>
                <a:spcPct val="110000"/>
              </a:lnSpc>
            </a:pPr>
            <a:endParaRPr lang="en-US" sz="1200"/>
          </a:p>
          <a:p>
            <a:pPr>
              <a:lnSpc>
                <a:spcPct val="110000"/>
              </a:lnSpc>
            </a:pPr>
            <a:endParaRPr lang="en-US" sz="2000"/>
          </a:p>
        </p:txBody>
      </p:sp>
    </p:spTree>
    <p:extLst>
      <p:ext uri="{BB962C8B-B14F-4D97-AF65-F5344CB8AC3E}">
        <p14:creationId xmlns:p14="http://schemas.microsoft.com/office/powerpoint/2010/main" val="25500523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4FAF814-E116-932E-AE8D-E69205AD14F4}"/>
              </a:ext>
            </a:extLst>
          </p:cNvPr>
          <p:cNvSpPr>
            <a:spLocks noGrp="1"/>
          </p:cNvSpPr>
          <p:nvPr>
            <p:ph type="title"/>
          </p:nvPr>
        </p:nvSpPr>
        <p:spPr/>
        <p:txBody>
          <a:bodyPr>
            <a:normAutofit/>
          </a:bodyPr>
          <a:lstStyle/>
          <a:p>
            <a:r>
              <a:rPr lang="en-US" sz="3600" i="1">
                <a:solidFill>
                  <a:schemeClr val="tx1"/>
                </a:solidFill>
              </a:rPr>
              <a:t>Section 7: Quality Improvement Activities</a:t>
            </a:r>
          </a:p>
        </p:txBody>
      </p:sp>
      <p:sp>
        <p:nvSpPr>
          <p:cNvPr id="3" name="Slide Number Placeholder 2">
            <a:extLst>
              <a:ext uri="{FF2B5EF4-FFF2-40B4-BE49-F238E27FC236}">
                <a16:creationId xmlns:a16="http://schemas.microsoft.com/office/drawing/2014/main" id="{A09A53DE-CE7D-69F4-3F46-FB95F4C7633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23</a:t>
            </a:fld>
            <a:endParaRPr lang="en-US"/>
          </a:p>
        </p:txBody>
      </p:sp>
    </p:spTree>
    <p:extLst>
      <p:ext uri="{BB962C8B-B14F-4D97-AF65-F5344CB8AC3E}">
        <p14:creationId xmlns:p14="http://schemas.microsoft.com/office/powerpoint/2010/main" val="30121736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09CFF-6FF1-728F-8F07-5256DADE29C6}"/>
              </a:ext>
            </a:extLst>
          </p:cNvPr>
          <p:cNvSpPr>
            <a:spLocks noGrp="1"/>
          </p:cNvSpPr>
          <p:nvPr>
            <p:ph type="title"/>
          </p:nvPr>
        </p:nvSpPr>
        <p:spPr/>
        <p:txBody>
          <a:bodyPr>
            <a:normAutofit/>
          </a:bodyPr>
          <a:lstStyle/>
          <a:p>
            <a:r>
              <a:rPr lang="en-US" sz="4000"/>
              <a:t>Section 7: Quality Improvement Activities (1 of 3)</a:t>
            </a:r>
          </a:p>
        </p:txBody>
      </p:sp>
      <p:sp>
        <p:nvSpPr>
          <p:cNvPr id="3" name="Slide Number Placeholder 2">
            <a:extLst>
              <a:ext uri="{FF2B5EF4-FFF2-40B4-BE49-F238E27FC236}">
                <a16:creationId xmlns:a16="http://schemas.microsoft.com/office/drawing/2014/main" id="{87D1E72E-259E-4CCC-05C0-BD0E5D1284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24</a:t>
            </a:fld>
            <a:endParaRPr lang="en-US"/>
          </a:p>
        </p:txBody>
      </p:sp>
      <p:sp>
        <p:nvSpPr>
          <p:cNvPr id="4" name="Text Placeholder 3">
            <a:extLst>
              <a:ext uri="{FF2B5EF4-FFF2-40B4-BE49-F238E27FC236}">
                <a16:creationId xmlns:a16="http://schemas.microsoft.com/office/drawing/2014/main" id="{9C6E90CC-77DC-00B7-4927-1A53552A833D}"/>
              </a:ext>
            </a:extLst>
          </p:cNvPr>
          <p:cNvSpPr>
            <a:spLocks noGrp="1"/>
          </p:cNvSpPr>
          <p:nvPr>
            <p:ph type="body" idx="1"/>
          </p:nvPr>
        </p:nvSpPr>
        <p:spPr>
          <a:xfrm>
            <a:off x="838200" y="1458930"/>
            <a:ext cx="10515600" cy="5262545"/>
          </a:xfrm>
        </p:spPr>
        <p:txBody>
          <a:bodyPr>
            <a:normAutofit/>
          </a:bodyPr>
          <a:lstStyle/>
          <a:p>
            <a:pPr marL="114300" indent="0">
              <a:lnSpc>
                <a:spcPct val="100000"/>
              </a:lnSpc>
              <a:buNone/>
            </a:pPr>
            <a:r>
              <a:rPr lang="en-US" sz="2200" b="1"/>
              <a:t>Section 7 describes the types of activities Virginia supports by quality improvement funds through CCDF. Key highlights include:</a:t>
            </a:r>
            <a:r>
              <a:rPr lang="en-US" sz="2200"/>
              <a:t> </a:t>
            </a:r>
          </a:p>
          <a:p>
            <a:pPr>
              <a:lnSpc>
                <a:spcPct val="110000"/>
              </a:lnSpc>
              <a:buSzPct val="90000"/>
            </a:pPr>
            <a:r>
              <a:rPr lang="en-US" sz="2200"/>
              <a:t>Virginia’s priorities for quality investments are informed by the needs assessment conducted through the Preschool Development Grant (PDG). </a:t>
            </a:r>
          </a:p>
          <a:p>
            <a:pPr>
              <a:lnSpc>
                <a:spcPct val="110000"/>
              </a:lnSpc>
              <a:buSzPct val="90000"/>
            </a:pPr>
            <a:r>
              <a:rPr lang="en-US" sz="2200"/>
              <a:t>The most recent needs assessment reflects deep engagement with state and local partners, ECCE providers, and families. </a:t>
            </a:r>
          </a:p>
          <a:p>
            <a:pPr>
              <a:lnSpc>
                <a:spcPct val="110000"/>
              </a:lnSpc>
              <a:buSzPct val="90000"/>
            </a:pPr>
            <a:r>
              <a:rPr lang="en-US" sz="2200"/>
              <a:t>The needs assessment is used to identify principles and goals for quality investments, centered around promoting school readiness. </a:t>
            </a:r>
          </a:p>
          <a:p>
            <a:pPr marL="114300" indent="0">
              <a:lnSpc>
                <a:spcPct val="110000"/>
              </a:lnSpc>
              <a:buNone/>
            </a:pPr>
            <a:endParaRPr lang="en-US" sz="2000"/>
          </a:p>
          <a:p>
            <a:pPr lvl="1">
              <a:lnSpc>
                <a:spcPct val="110000"/>
              </a:lnSpc>
            </a:pPr>
            <a:endParaRPr lang="en-US" sz="1200"/>
          </a:p>
          <a:p>
            <a:pPr>
              <a:lnSpc>
                <a:spcPct val="110000"/>
              </a:lnSpc>
            </a:pPr>
            <a:endParaRPr lang="en-US" sz="2000"/>
          </a:p>
        </p:txBody>
      </p:sp>
    </p:spTree>
    <p:extLst>
      <p:ext uri="{BB962C8B-B14F-4D97-AF65-F5344CB8AC3E}">
        <p14:creationId xmlns:p14="http://schemas.microsoft.com/office/powerpoint/2010/main" val="38807818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09CFF-6FF1-728F-8F07-5256DADE29C6}"/>
              </a:ext>
            </a:extLst>
          </p:cNvPr>
          <p:cNvSpPr>
            <a:spLocks noGrp="1"/>
          </p:cNvSpPr>
          <p:nvPr>
            <p:ph type="title"/>
          </p:nvPr>
        </p:nvSpPr>
        <p:spPr/>
        <p:txBody>
          <a:bodyPr>
            <a:normAutofit/>
          </a:bodyPr>
          <a:lstStyle/>
          <a:p>
            <a:r>
              <a:rPr lang="en-US" sz="4000"/>
              <a:t>Section 7: Quality Improvement Activities (2 of 3)</a:t>
            </a:r>
          </a:p>
        </p:txBody>
      </p:sp>
      <p:sp>
        <p:nvSpPr>
          <p:cNvPr id="3" name="Slide Number Placeholder 2">
            <a:extLst>
              <a:ext uri="{FF2B5EF4-FFF2-40B4-BE49-F238E27FC236}">
                <a16:creationId xmlns:a16="http://schemas.microsoft.com/office/drawing/2014/main" id="{87D1E72E-259E-4CCC-05C0-BD0E5D1284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25</a:t>
            </a:fld>
            <a:endParaRPr lang="en-US"/>
          </a:p>
        </p:txBody>
      </p:sp>
      <p:sp>
        <p:nvSpPr>
          <p:cNvPr id="4" name="Text Placeholder 3">
            <a:extLst>
              <a:ext uri="{FF2B5EF4-FFF2-40B4-BE49-F238E27FC236}">
                <a16:creationId xmlns:a16="http://schemas.microsoft.com/office/drawing/2014/main" id="{9C6E90CC-77DC-00B7-4927-1A53552A833D}"/>
              </a:ext>
            </a:extLst>
          </p:cNvPr>
          <p:cNvSpPr>
            <a:spLocks noGrp="1"/>
          </p:cNvSpPr>
          <p:nvPr>
            <p:ph type="body" idx="1"/>
          </p:nvPr>
        </p:nvSpPr>
        <p:spPr>
          <a:xfrm>
            <a:off x="838200" y="1332468"/>
            <a:ext cx="10788786" cy="5262545"/>
          </a:xfrm>
        </p:spPr>
        <p:txBody>
          <a:bodyPr>
            <a:normAutofit/>
          </a:bodyPr>
          <a:lstStyle/>
          <a:p>
            <a:pPr marL="114300" indent="0">
              <a:lnSpc>
                <a:spcPct val="100000"/>
              </a:lnSpc>
              <a:buNone/>
            </a:pPr>
            <a:r>
              <a:rPr lang="en-US" sz="2000" b="1"/>
              <a:t>Additional key highlights in Section 7 include:</a:t>
            </a:r>
            <a:r>
              <a:rPr lang="en-US" sz="2000"/>
              <a:t> </a:t>
            </a:r>
          </a:p>
          <a:p>
            <a:pPr marL="114300" indent="0">
              <a:lnSpc>
                <a:spcPct val="110000"/>
              </a:lnSpc>
              <a:buNone/>
            </a:pPr>
            <a:r>
              <a:rPr lang="en-US" sz="1800"/>
              <a:t>CCDF requires states to dedicate 9% of total CCDF funding (including federal funds and state match) on initiatives that improve health, safety, and quality. CCDF set-aside funds will support:</a:t>
            </a:r>
          </a:p>
          <a:p>
            <a:pPr lvl="1">
              <a:lnSpc>
                <a:spcPct val="110000"/>
              </a:lnSpc>
            </a:pPr>
            <a:endParaRPr lang="en-US" sz="1200"/>
          </a:p>
          <a:p>
            <a:pPr>
              <a:lnSpc>
                <a:spcPct val="110000"/>
              </a:lnSpc>
            </a:pPr>
            <a:endParaRPr lang="en-US" sz="2000"/>
          </a:p>
        </p:txBody>
      </p:sp>
      <p:graphicFrame>
        <p:nvGraphicFramePr>
          <p:cNvPr id="5" name="Table 4">
            <a:extLst>
              <a:ext uri="{FF2B5EF4-FFF2-40B4-BE49-F238E27FC236}">
                <a16:creationId xmlns:a16="http://schemas.microsoft.com/office/drawing/2014/main" id="{10F93D22-625D-B5B8-64D1-F13564D5AA72}"/>
              </a:ext>
            </a:extLst>
          </p:cNvPr>
          <p:cNvGraphicFramePr>
            <a:graphicFrameLocks noGrp="1"/>
          </p:cNvGraphicFramePr>
          <p:nvPr>
            <p:extLst>
              <p:ext uri="{D42A27DB-BD31-4B8C-83A1-F6EECF244321}">
                <p14:modId xmlns:p14="http://schemas.microsoft.com/office/powerpoint/2010/main" val="1991868363"/>
              </p:ext>
            </p:extLst>
          </p:nvPr>
        </p:nvGraphicFramePr>
        <p:xfrm>
          <a:off x="560916" y="2614083"/>
          <a:ext cx="11061972" cy="3889598"/>
        </p:xfrm>
        <a:graphic>
          <a:graphicData uri="http://schemas.openxmlformats.org/drawingml/2006/table">
            <a:tbl>
              <a:tblPr firstRow="1" bandRow="1">
                <a:tableStyleId>{5C22544A-7EE6-4342-B048-85BDC9FD1C3A}</a:tableStyleId>
              </a:tblPr>
              <a:tblGrid>
                <a:gridCol w="1937949">
                  <a:extLst>
                    <a:ext uri="{9D8B030D-6E8A-4147-A177-3AD203B41FA5}">
                      <a16:colId xmlns:a16="http://schemas.microsoft.com/office/drawing/2014/main" val="1916112499"/>
                    </a:ext>
                  </a:extLst>
                </a:gridCol>
                <a:gridCol w="9124023">
                  <a:extLst>
                    <a:ext uri="{9D8B030D-6E8A-4147-A177-3AD203B41FA5}">
                      <a16:colId xmlns:a16="http://schemas.microsoft.com/office/drawing/2014/main" val="583679839"/>
                    </a:ext>
                  </a:extLst>
                </a:gridCol>
              </a:tblGrid>
              <a:tr h="842512">
                <a:tc>
                  <a:txBody>
                    <a:bodyPr/>
                    <a:lstStyle/>
                    <a:p>
                      <a:r>
                        <a:rPr lang="en-US" sz="1300" b="1">
                          <a:solidFill>
                            <a:schemeClr val="tx2"/>
                          </a:solidFill>
                          <a:latin typeface="Georgia"/>
                        </a:rPr>
                        <a:t>Professional development and training</a:t>
                      </a:r>
                    </a:p>
                  </a:txBody>
                  <a:tcPr>
                    <a:lnB w="12700" cap="flat" cmpd="sng" algn="ctr">
                      <a:solidFill>
                        <a:schemeClr val="tx2"/>
                      </a:solidFill>
                      <a:prstDash val="solid"/>
                      <a:round/>
                      <a:headEnd type="none" w="med" len="med"/>
                      <a:tailEnd type="none" w="med" len="med"/>
                    </a:lnB>
                    <a:solidFill>
                      <a:schemeClr val="bg2"/>
                    </a:solidFill>
                  </a:tcPr>
                </a:tc>
                <a:tc>
                  <a:txBody>
                    <a:bodyPr/>
                    <a:lstStyle/>
                    <a:p>
                      <a:pPr marL="285750" marR="0" lvl="0" indent="-285750" algn="l" defTabSz="9144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r>
                        <a:rPr lang="en-US" sz="1300" b="0">
                          <a:solidFill>
                            <a:schemeClr val="accent1"/>
                          </a:solidFill>
                          <a:latin typeface="Georgia"/>
                        </a:rPr>
                        <a:t>CLASS trainings for educators and site leaders</a:t>
                      </a:r>
                    </a:p>
                    <a:p>
                      <a:pPr marL="285750" marR="0" lvl="0" indent="-285750" algn="l" rtl="0" eaLnBrk="1" fontAlgn="auto" latinLnBrk="0" hangingPunct="1">
                        <a:lnSpc>
                          <a:spcPct val="100000"/>
                        </a:lnSpc>
                        <a:spcBef>
                          <a:spcPts val="0"/>
                        </a:spcBef>
                        <a:spcAft>
                          <a:spcPts val="600"/>
                        </a:spcAft>
                        <a:buClr>
                          <a:srgbClr val="000000"/>
                        </a:buClr>
                        <a:buSzTx/>
                        <a:buFont typeface="Arial" panose="020B0604020202020204" pitchFamily="34" charset="0"/>
                        <a:buChar char="•"/>
                      </a:pPr>
                      <a:r>
                        <a:rPr lang="en-US" sz="1300" b="0">
                          <a:solidFill>
                            <a:schemeClr val="accent1"/>
                          </a:solidFill>
                          <a:latin typeface="Georgia"/>
                        </a:rPr>
                        <a:t>Providing educators and site leaders with individualized feedback based on CLASS observations </a:t>
                      </a:r>
                    </a:p>
                    <a:p>
                      <a:pPr marL="285750" marR="0" lvl="0" indent="-285750" algn="l" defTabSz="9144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r>
                        <a:rPr lang="en-US" sz="1300" b="0">
                          <a:solidFill>
                            <a:schemeClr val="accent1"/>
                          </a:solidFill>
                          <a:latin typeface="Georgia"/>
                        </a:rPr>
                        <a:t>Maintaining the Introductory Micro-credential for the ELDS</a:t>
                      </a:r>
                    </a:p>
                  </a:txBody>
                  <a:tcPr>
                    <a:lnB w="12700" cap="flat" cmpd="sng" algn="ctr">
                      <a:solidFill>
                        <a:schemeClr val="tx2"/>
                      </a:solidFill>
                      <a:prstDash val="solid"/>
                      <a:round/>
                      <a:headEnd type="none" w="med" len="med"/>
                      <a:tailEnd type="none" w="med" len="med"/>
                    </a:lnB>
                    <a:solidFill>
                      <a:schemeClr val="tx2">
                        <a:lumMod val="85000"/>
                      </a:schemeClr>
                    </a:solidFill>
                  </a:tcPr>
                </a:tc>
                <a:extLst>
                  <a:ext uri="{0D108BD9-81ED-4DB2-BD59-A6C34878D82A}">
                    <a16:rowId xmlns:a16="http://schemas.microsoft.com/office/drawing/2014/main" val="3233871048"/>
                  </a:ext>
                </a:extLst>
              </a:tr>
              <a:tr h="1685025">
                <a:tc>
                  <a:txBody>
                    <a:bodyPr/>
                    <a:lstStyle/>
                    <a:p>
                      <a:r>
                        <a:rPr lang="en-US" sz="1300" b="1">
                          <a:solidFill>
                            <a:schemeClr val="tx2"/>
                          </a:solidFill>
                          <a:latin typeface="Georgia"/>
                        </a:rPr>
                        <a:t>Quality measurement and improvement </a:t>
                      </a:r>
                    </a:p>
                  </a:txBody>
                  <a:tcPr>
                    <a:lnT w="12700" cap="flat" cmpd="sng" algn="ctr">
                      <a:solidFill>
                        <a:schemeClr val="tx2"/>
                      </a:solidFill>
                      <a:prstDash val="solid"/>
                      <a:round/>
                      <a:headEnd type="none" w="med" len="med"/>
                      <a:tailEnd type="none" w="med" len="med"/>
                    </a:lnT>
                    <a:solidFill>
                      <a:schemeClr val="bg2"/>
                    </a:solidFill>
                  </a:tcPr>
                </a:tc>
                <a:tc>
                  <a:txBody>
                    <a:bodyPr/>
                    <a:lstStyle/>
                    <a:p>
                      <a:pPr marL="285750" marR="0" lvl="0" indent="-285750" algn="l" defTabSz="9144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r>
                        <a:rPr lang="en-US" sz="1300">
                          <a:solidFill>
                            <a:schemeClr val="accent1"/>
                          </a:solidFill>
                          <a:latin typeface="Georgia"/>
                        </a:rPr>
                        <a:t>Coordination of VQB5 activities through the Ready Region Lead Organizations</a:t>
                      </a:r>
                    </a:p>
                    <a:p>
                      <a:pPr marL="285750" marR="0" lvl="0" indent="-285750" algn="l" rtl="0" eaLnBrk="1" fontAlgn="auto" latinLnBrk="0" hangingPunct="1">
                        <a:lnSpc>
                          <a:spcPct val="100000"/>
                        </a:lnSpc>
                        <a:spcBef>
                          <a:spcPts val="0"/>
                        </a:spcBef>
                        <a:spcAft>
                          <a:spcPts val="600"/>
                        </a:spcAft>
                        <a:buClr>
                          <a:srgbClr val="000000"/>
                        </a:buClr>
                        <a:buSzTx/>
                        <a:buFont typeface="Arial" panose="020B0604020202020204" pitchFamily="34" charset="0"/>
                        <a:buChar char="•"/>
                      </a:pPr>
                      <a:r>
                        <a:rPr lang="en-US" sz="1300">
                          <a:solidFill>
                            <a:schemeClr val="accent1"/>
                          </a:solidFill>
                          <a:latin typeface="Georgia"/>
                        </a:rPr>
                        <a:t>External “Third Party” CLASS observations for VQB5</a:t>
                      </a:r>
                    </a:p>
                    <a:p>
                      <a:pPr marL="285750" marR="0" lvl="0" indent="-285750" algn="l" defTabSz="9144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r>
                        <a:rPr lang="en-US" sz="1300">
                          <a:solidFill>
                            <a:schemeClr val="accent1"/>
                          </a:solidFill>
                          <a:latin typeface="Georgia"/>
                        </a:rPr>
                        <a:t>Building a family-friendly website featuring VQB5 Quality Profiles</a:t>
                      </a:r>
                    </a:p>
                    <a:p>
                      <a:pPr marL="285750" marR="0" lvl="0" indent="-285750" algn="l" defTabSz="9144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r>
                        <a:rPr lang="en-US" sz="1300">
                          <a:solidFill>
                            <a:schemeClr val="accent1"/>
                          </a:solidFill>
                          <a:latin typeface="Georgia"/>
                        </a:rPr>
                        <a:t>Consultants to implement required quality improvement planning for sites that need support based on VQB5 data</a:t>
                      </a:r>
                    </a:p>
                    <a:p>
                      <a:pPr marL="285750" marR="0" lvl="0" indent="-285750" algn="l" rtl="0" eaLnBrk="1" fontAlgn="auto" latinLnBrk="0" hangingPunct="1">
                        <a:lnSpc>
                          <a:spcPct val="100000"/>
                        </a:lnSpc>
                        <a:spcBef>
                          <a:spcPts val="0"/>
                        </a:spcBef>
                        <a:spcAft>
                          <a:spcPts val="600"/>
                        </a:spcAft>
                        <a:buClr>
                          <a:srgbClr val="000000"/>
                        </a:buClr>
                        <a:buSzTx/>
                        <a:buFont typeface="Arial" panose="020B0604020202020204" pitchFamily="34" charset="0"/>
                        <a:buChar char="•"/>
                      </a:pPr>
                      <a:r>
                        <a:rPr lang="en-US" sz="1300">
                          <a:solidFill>
                            <a:schemeClr val="accent1"/>
                          </a:solidFill>
                          <a:latin typeface="Georgia"/>
                        </a:rPr>
                        <a:t>Virginia Early Childhood Consultation (VECC) program for sites that need support based on VQB5 data</a:t>
                      </a:r>
                    </a:p>
                    <a:p>
                      <a:pPr marL="285750" marR="0" lvl="0" indent="-285750" algn="l" rtl="0" eaLnBrk="1" fontAlgn="auto" latinLnBrk="0" hangingPunct="1">
                        <a:lnSpc>
                          <a:spcPct val="100000"/>
                        </a:lnSpc>
                        <a:spcBef>
                          <a:spcPts val="0"/>
                        </a:spcBef>
                        <a:spcAft>
                          <a:spcPts val="600"/>
                        </a:spcAft>
                        <a:buClr>
                          <a:srgbClr val="000000"/>
                        </a:buClr>
                        <a:buSzTx/>
                        <a:buFont typeface="Arial" panose="020B0604020202020204" pitchFamily="34" charset="0"/>
                        <a:buChar char="•"/>
                      </a:pPr>
                      <a:r>
                        <a:rPr lang="en-US" sz="1300">
                          <a:solidFill>
                            <a:schemeClr val="accent1"/>
                          </a:solidFill>
                          <a:latin typeface="Georgia"/>
                        </a:rPr>
                        <a:t>LinkB5 data portal implementation and maintenance </a:t>
                      </a:r>
                    </a:p>
                  </a:txBody>
                  <a:tcPr>
                    <a:lnT w="12700" cap="flat" cmpd="sng" algn="ctr">
                      <a:solidFill>
                        <a:schemeClr val="tx2"/>
                      </a:solidFill>
                      <a:prstDash val="solid"/>
                      <a:round/>
                      <a:headEnd type="none" w="med" len="med"/>
                      <a:tailEnd type="none" w="med" len="med"/>
                    </a:lnT>
                    <a:solidFill>
                      <a:schemeClr val="tx2">
                        <a:lumMod val="85000"/>
                      </a:schemeClr>
                    </a:solidFill>
                  </a:tcPr>
                </a:tc>
                <a:extLst>
                  <a:ext uri="{0D108BD9-81ED-4DB2-BD59-A6C34878D82A}">
                    <a16:rowId xmlns:a16="http://schemas.microsoft.com/office/drawing/2014/main" val="4080877397"/>
                  </a:ext>
                </a:extLst>
              </a:tr>
              <a:tr h="968889">
                <a:tc>
                  <a:txBody>
                    <a:bodyPr/>
                    <a:lstStyle/>
                    <a:p>
                      <a:r>
                        <a:rPr lang="en-US" sz="1300" b="1">
                          <a:solidFill>
                            <a:schemeClr val="tx2"/>
                          </a:solidFill>
                          <a:latin typeface="Georgia"/>
                        </a:rPr>
                        <a:t>Facilitating compliance with health and safety standards</a:t>
                      </a:r>
                    </a:p>
                  </a:txBody>
                  <a:tcPr>
                    <a:solidFill>
                      <a:schemeClr val="bg2"/>
                    </a:solidFill>
                  </a:tcPr>
                </a:tc>
                <a:tc>
                  <a:txBody>
                    <a:bodyPr/>
                    <a:lstStyle/>
                    <a:p>
                      <a:pPr marL="285750" marR="0" lvl="0" indent="-285750" algn="l" defTabSz="9144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r>
                        <a:rPr lang="en-US" sz="1300">
                          <a:solidFill>
                            <a:schemeClr val="accent1"/>
                          </a:solidFill>
                          <a:latin typeface="Georgia"/>
                        </a:rPr>
                        <a:t>Staff in the Office of Child Care Health and Safety charged with providing technical assistance and monitoring functions for licensed and regulator providers</a:t>
                      </a:r>
                    </a:p>
                    <a:p>
                      <a:pPr marL="285750" marR="0" lvl="0" indent="-285750" algn="l" rtl="0" eaLnBrk="1" fontAlgn="auto" latinLnBrk="0" hangingPunct="1">
                        <a:lnSpc>
                          <a:spcPct val="100000"/>
                        </a:lnSpc>
                        <a:spcBef>
                          <a:spcPts val="0"/>
                        </a:spcBef>
                        <a:spcAft>
                          <a:spcPts val="600"/>
                        </a:spcAft>
                        <a:buClr>
                          <a:srgbClr val="000000"/>
                        </a:buClr>
                        <a:buSzTx/>
                        <a:buFont typeface="Arial" panose="020B0604020202020204" pitchFamily="34" charset="0"/>
                        <a:buChar char="•"/>
                      </a:pPr>
                      <a:r>
                        <a:rPr lang="en-US" sz="1300">
                          <a:solidFill>
                            <a:schemeClr val="accent1"/>
                          </a:solidFill>
                          <a:latin typeface="Georgia"/>
                        </a:rPr>
                        <a:t>Contracts with vendors to provide training and technical assistance (e.g., Preservice Training and Medication Administration Training)</a:t>
                      </a:r>
                    </a:p>
                  </a:txBody>
                  <a:tcPr>
                    <a:solidFill>
                      <a:schemeClr val="tx2">
                        <a:lumMod val="85000"/>
                      </a:schemeClr>
                    </a:solidFill>
                  </a:tcPr>
                </a:tc>
                <a:extLst>
                  <a:ext uri="{0D108BD9-81ED-4DB2-BD59-A6C34878D82A}">
                    <a16:rowId xmlns:a16="http://schemas.microsoft.com/office/drawing/2014/main" val="3964872097"/>
                  </a:ext>
                </a:extLst>
              </a:tr>
              <a:tr h="393172">
                <a:tc>
                  <a:txBody>
                    <a:bodyPr/>
                    <a:lstStyle/>
                    <a:p>
                      <a:r>
                        <a:rPr lang="en-US" sz="1300" b="1">
                          <a:solidFill>
                            <a:schemeClr val="tx2"/>
                          </a:solidFill>
                          <a:latin typeface="Georgia"/>
                        </a:rPr>
                        <a:t>Other</a:t>
                      </a:r>
                    </a:p>
                  </a:txBody>
                  <a:tcPr>
                    <a:solidFill>
                      <a:schemeClr val="bg2"/>
                    </a:solidFill>
                  </a:tcPr>
                </a:tc>
                <a:tc>
                  <a:txBody>
                    <a:bodyPr/>
                    <a:lstStyle/>
                    <a:p>
                      <a:pPr marL="285750" marR="0" lvl="0" indent="-285750" algn="l" defTabSz="9144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r>
                        <a:rPr lang="en-US" sz="1300">
                          <a:solidFill>
                            <a:schemeClr val="accent1"/>
                          </a:solidFill>
                          <a:latin typeface="Georgia"/>
                        </a:rPr>
                        <a:t>Providing STREAMin3 curriculum materials to priority providers and informational materials to families</a:t>
                      </a:r>
                    </a:p>
                  </a:txBody>
                  <a:tcPr>
                    <a:solidFill>
                      <a:schemeClr val="tx2">
                        <a:lumMod val="85000"/>
                      </a:schemeClr>
                    </a:solidFill>
                  </a:tcPr>
                </a:tc>
                <a:extLst>
                  <a:ext uri="{0D108BD9-81ED-4DB2-BD59-A6C34878D82A}">
                    <a16:rowId xmlns:a16="http://schemas.microsoft.com/office/drawing/2014/main" val="3596086827"/>
                  </a:ext>
                </a:extLst>
              </a:tr>
            </a:tbl>
          </a:graphicData>
        </a:graphic>
      </p:graphicFrame>
    </p:spTree>
    <p:extLst>
      <p:ext uri="{BB962C8B-B14F-4D97-AF65-F5344CB8AC3E}">
        <p14:creationId xmlns:p14="http://schemas.microsoft.com/office/powerpoint/2010/main" val="40741446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09CFF-6FF1-728F-8F07-5256DADE29C6}"/>
              </a:ext>
            </a:extLst>
          </p:cNvPr>
          <p:cNvSpPr>
            <a:spLocks noGrp="1"/>
          </p:cNvSpPr>
          <p:nvPr>
            <p:ph type="title"/>
          </p:nvPr>
        </p:nvSpPr>
        <p:spPr/>
        <p:txBody>
          <a:bodyPr>
            <a:normAutofit/>
          </a:bodyPr>
          <a:lstStyle/>
          <a:p>
            <a:r>
              <a:rPr lang="en-US" sz="4000"/>
              <a:t>Section 7: Quality Improvement Activities (3 of 3)</a:t>
            </a:r>
          </a:p>
        </p:txBody>
      </p:sp>
      <p:sp>
        <p:nvSpPr>
          <p:cNvPr id="3" name="Slide Number Placeholder 2">
            <a:extLst>
              <a:ext uri="{FF2B5EF4-FFF2-40B4-BE49-F238E27FC236}">
                <a16:creationId xmlns:a16="http://schemas.microsoft.com/office/drawing/2014/main" id="{87D1E72E-259E-4CCC-05C0-BD0E5D1284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26</a:t>
            </a:fld>
            <a:endParaRPr lang="en-US"/>
          </a:p>
        </p:txBody>
      </p:sp>
      <p:sp>
        <p:nvSpPr>
          <p:cNvPr id="4" name="Text Placeholder 3">
            <a:extLst>
              <a:ext uri="{FF2B5EF4-FFF2-40B4-BE49-F238E27FC236}">
                <a16:creationId xmlns:a16="http://schemas.microsoft.com/office/drawing/2014/main" id="{9C6E90CC-77DC-00B7-4927-1A53552A833D}"/>
              </a:ext>
            </a:extLst>
          </p:cNvPr>
          <p:cNvSpPr>
            <a:spLocks noGrp="1"/>
          </p:cNvSpPr>
          <p:nvPr>
            <p:ph type="body" idx="1"/>
          </p:nvPr>
        </p:nvSpPr>
        <p:spPr>
          <a:xfrm>
            <a:off x="838200" y="1702340"/>
            <a:ext cx="10515600" cy="5019135"/>
          </a:xfrm>
        </p:spPr>
        <p:txBody>
          <a:bodyPr>
            <a:normAutofit/>
          </a:bodyPr>
          <a:lstStyle/>
          <a:p>
            <a:pPr marL="114300" indent="0">
              <a:lnSpc>
                <a:spcPct val="100000"/>
              </a:lnSpc>
              <a:buNone/>
            </a:pPr>
            <a:r>
              <a:rPr lang="en-US" sz="2200" b="1"/>
              <a:t>Additional key highlights in Section 7 include:</a:t>
            </a:r>
            <a:r>
              <a:rPr lang="en-US" sz="2200"/>
              <a:t> </a:t>
            </a:r>
          </a:p>
          <a:p>
            <a:pPr>
              <a:lnSpc>
                <a:spcPct val="110000"/>
              </a:lnSpc>
            </a:pPr>
            <a:r>
              <a:rPr lang="en-US" sz="2000"/>
              <a:t>CCDF requires states to dedicate 3% of total funding on initiatives that improve the supply and quality of care for infants and toddlers, specifically. </a:t>
            </a:r>
          </a:p>
          <a:p>
            <a:pPr>
              <a:lnSpc>
                <a:spcPct val="110000"/>
              </a:lnSpc>
            </a:pPr>
            <a:r>
              <a:rPr lang="en-US" sz="2000"/>
              <a:t>While </a:t>
            </a:r>
            <a:r>
              <a:rPr lang="en-US" sz="2000" u="sng"/>
              <a:t>all</a:t>
            </a:r>
            <a:r>
              <a:rPr lang="en-US" sz="2000"/>
              <a:t> quality improvement resources are inclusive of sites that serve infants and toddlers, Virginia will use CCDF to support targeted training and technical assistance to infant and toddler classrooms through the Infant and Toddler Specialist Network (ITSN), including intensive coaching by ITSN Infant and Toddler Behavioral Consultants.</a:t>
            </a:r>
          </a:p>
          <a:p>
            <a:pPr>
              <a:lnSpc>
                <a:spcPct val="110000"/>
              </a:lnSpc>
            </a:pPr>
            <a:r>
              <a:rPr lang="en-US" sz="2000"/>
              <a:t>State spending on initiatives enhance the supply and quality of infant-toddler care—such as Mixed Delivery and RecognizeB5—will also count towards the infant-toddler set-aside.  </a:t>
            </a:r>
          </a:p>
          <a:p>
            <a:pPr>
              <a:lnSpc>
                <a:spcPct val="110000"/>
              </a:lnSpc>
            </a:pPr>
            <a:endParaRPr lang="en-US" sz="2000"/>
          </a:p>
        </p:txBody>
      </p:sp>
    </p:spTree>
    <p:extLst>
      <p:ext uri="{BB962C8B-B14F-4D97-AF65-F5344CB8AC3E}">
        <p14:creationId xmlns:p14="http://schemas.microsoft.com/office/powerpoint/2010/main" val="31970227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4FAF814-E116-932E-AE8D-E69205AD14F4}"/>
              </a:ext>
            </a:extLst>
          </p:cNvPr>
          <p:cNvSpPr>
            <a:spLocks noGrp="1"/>
          </p:cNvSpPr>
          <p:nvPr>
            <p:ph type="title"/>
          </p:nvPr>
        </p:nvSpPr>
        <p:spPr/>
        <p:txBody>
          <a:bodyPr>
            <a:normAutofit/>
          </a:bodyPr>
          <a:lstStyle/>
          <a:p>
            <a:r>
              <a:rPr lang="en-US" sz="3600" i="1">
                <a:solidFill>
                  <a:schemeClr val="tx1"/>
                </a:solidFill>
              </a:rPr>
              <a:t>Section 8: Lead Agency Coordination and Partnerships to Support Service Delivery</a:t>
            </a:r>
          </a:p>
        </p:txBody>
      </p:sp>
      <p:sp>
        <p:nvSpPr>
          <p:cNvPr id="3" name="Slide Number Placeholder 2">
            <a:extLst>
              <a:ext uri="{FF2B5EF4-FFF2-40B4-BE49-F238E27FC236}">
                <a16:creationId xmlns:a16="http://schemas.microsoft.com/office/drawing/2014/main" id="{A09A53DE-CE7D-69F4-3F46-FB95F4C7633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27</a:t>
            </a:fld>
            <a:endParaRPr lang="en-US"/>
          </a:p>
        </p:txBody>
      </p:sp>
    </p:spTree>
    <p:extLst>
      <p:ext uri="{BB962C8B-B14F-4D97-AF65-F5344CB8AC3E}">
        <p14:creationId xmlns:p14="http://schemas.microsoft.com/office/powerpoint/2010/main" val="31189123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09CFF-6FF1-728F-8F07-5256DADE29C6}"/>
              </a:ext>
            </a:extLst>
          </p:cNvPr>
          <p:cNvSpPr>
            <a:spLocks noGrp="1"/>
          </p:cNvSpPr>
          <p:nvPr>
            <p:ph type="title"/>
          </p:nvPr>
        </p:nvSpPr>
        <p:spPr/>
        <p:txBody>
          <a:bodyPr>
            <a:noAutofit/>
          </a:bodyPr>
          <a:lstStyle/>
          <a:p>
            <a:r>
              <a:rPr lang="en-US" sz="3600"/>
              <a:t>Section 8: Lead Agency Coordination and Partnerships to Support Service Delivery (1 of 2)</a:t>
            </a:r>
          </a:p>
        </p:txBody>
      </p:sp>
      <p:sp>
        <p:nvSpPr>
          <p:cNvPr id="3" name="Slide Number Placeholder 2">
            <a:extLst>
              <a:ext uri="{FF2B5EF4-FFF2-40B4-BE49-F238E27FC236}">
                <a16:creationId xmlns:a16="http://schemas.microsoft.com/office/drawing/2014/main" id="{87D1E72E-259E-4CCC-05C0-BD0E5D1284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28</a:t>
            </a:fld>
            <a:endParaRPr lang="en-US"/>
          </a:p>
        </p:txBody>
      </p:sp>
      <p:sp>
        <p:nvSpPr>
          <p:cNvPr id="4" name="Text Placeholder 3">
            <a:extLst>
              <a:ext uri="{FF2B5EF4-FFF2-40B4-BE49-F238E27FC236}">
                <a16:creationId xmlns:a16="http://schemas.microsoft.com/office/drawing/2014/main" id="{9C6E90CC-77DC-00B7-4927-1A53552A833D}"/>
              </a:ext>
            </a:extLst>
          </p:cNvPr>
          <p:cNvSpPr>
            <a:spLocks noGrp="1"/>
          </p:cNvSpPr>
          <p:nvPr>
            <p:ph type="body" idx="1"/>
          </p:nvPr>
        </p:nvSpPr>
        <p:spPr>
          <a:xfrm>
            <a:off x="838200" y="1458930"/>
            <a:ext cx="10515600" cy="5262545"/>
          </a:xfrm>
        </p:spPr>
        <p:txBody>
          <a:bodyPr>
            <a:normAutofit/>
          </a:bodyPr>
          <a:lstStyle/>
          <a:p>
            <a:pPr marL="114300" indent="0">
              <a:lnSpc>
                <a:spcPct val="100000"/>
              </a:lnSpc>
              <a:buNone/>
            </a:pPr>
            <a:r>
              <a:rPr lang="en-US" sz="2000" b="1"/>
              <a:t>Section 8 describes the entities and organizations VDOE collaborates with to implement services, how state match and maintenance-of-effort funds are used, and efforts for disaster preparedness. Key highlights include:</a:t>
            </a:r>
            <a:r>
              <a:rPr lang="en-US" sz="2000"/>
              <a:t> </a:t>
            </a:r>
          </a:p>
          <a:p>
            <a:pPr>
              <a:lnSpc>
                <a:spcPct val="110000"/>
              </a:lnSpc>
            </a:pPr>
            <a:r>
              <a:rPr lang="en-US" sz="2000"/>
              <a:t>VDOE has strong partnerships with a variety of state, regional, and local partners in order to expand accessibility and continuity of child care services.</a:t>
            </a:r>
          </a:p>
          <a:p>
            <a:pPr>
              <a:lnSpc>
                <a:spcPct val="110000"/>
              </a:lnSpc>
            </a:pPr>
            <a:r>
              <a:rPr lang="en-US" sz="2000"/>
              <a:t>Virginia leverages state general funds for Mixed Delivery, VPI, Recognize B-5, and the Child Care Subsidy Program to meet state match and maintenance-of-effort requirements. </a:t>
            </a:r>
          </a:p>
          <a:p>
            <a:pPr>
              <a:lnSpc>
                <a:spcPct val="110000"/>
              </a:lnSpc>
            </a:pPr>
            <a:r>
              <a:rPr lang="en-US" sz="2000"/>
              <a:t>The Ready Regions are Virginia’s regional infrastructure for the coordination of ECCE services, including guiding quality improvement, facilitating coordinating access to ECCE services for families, and implementing VQB5. </a:t>
            </a:r>
          </a:p>
          <a:p>
            <a:pPr lvl="1">
              <a:lnSpc>
                <a:spcPct val="110000"/>
              </a:lnSpc>
            </a:pPr>
            <a:r>
              <a:rPr lang="en-US" sz="1800"/>
              <a:t>Ready Regions lead organizations further partner with other entities at a regional and local level to accomplish these goals. </a:t>
            </a:r>
          </a:p>
          <a:p>
            <a:pPr>
              <a:lnSpc>
                <a:spcPct val="110000"/>
              </a:lnSpc>
            </a:pPr>
            <a:endParaRPr lang="en-US" sz="2000"/>
          </a:p>
        </p:txBody>
      </p:sp>
    </p:spTree>
    <p:extLst>
      <p:ext uri="{BB962C8B-B14F-4D97-AF65-F5344CB8AC3E}">
        <p14:creationId xmlns:p14="http://schemas.microsoft.com/office/powerpoint/2010/main" val="8236238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09CFF-6FF1-728F-8F07-5256DADE29C6}"/>
              </a:ext>
            </a:extLst>
          </p:cNvPr>
          <p:cNvSpPr>
            <a:spLocks noGrp="1"/>
          </p:cNvSpPr>
          <p:nvPr>
            <p:ph type="title"/>
          </p:nvPr>
        </p:nvSpPr>
        <p:spPr/>
        <p:txBody>
          <a:bodyPr>
            <a:normAutofit fontScale="90000"/>
          </a:bodyPr>
          <a:lstStyle/>
          <a:p>
            <a:r>
              <a:rPr lang="en-US" sz="4000"/>
              <a:t>Section 8: Lead Agency Coordination and Partnerships to Support Service Delivery (2 of 2)</a:t>
            </a:r>
          </a:p>
        </p:txBody>
      </p:sp>
      <p:sp>
        <p:nvSpPr>
          <p:cNvPr id="3" name="Slide Number Placeholder 2">
            <a:extLst>
              <a:ext uri="{FF2B5EF4-FFF2-40B4-BE49-F238E27FC236}">
                <a16:creationId xmlns:a16="http://schemas.microsoft.com/office/drawing/2014/main" id="{87D1E72E-259E-4CCC-05C0-BD0E5D1284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29</a:t>
            </a:fld>
            <a:endParaRPr lang="en-US"/>
          </a:p>
        </p:txBody>
      </p:sp>
      <p:sp>
        <p:nvSpPr>
          <p:cNvPr id="4" name="Text Placeholder 3">
            <a:extLst>
              <a:ext uri="{FF2B5EF4-FFF2-40B4-BE49-F238E27FC236}">
                <a16:creationId xmlns:a16="http://schemas.microsoft.com/office/drawing/2014/main" id="{9C6E90CC-77DC-00B7-4927-1A53552A833D}"/>
              </a:ext>
            </a:extLst>
          </p:cNvPr>
          <p:cNvSpPr>
            <a:spLocks noGrp="1"/>
          </p:cNvSpPr>
          <p:nvPr>
            <p:ph type="body" idx="1"/>
          </p:nvPr>
        </p:nvSpPr>
        <p:spPr>
          <a:xfrm>
            <a:off x="838200" y="1458930"/>
            <a:ext cx="10515600" cy="5262545"/>
          </a:xfrm>
        </p:spPr>
        <p:txBody>
          <a:bodyPr>
            <a:normAutofit/>
          </a:bodyPr>
          <a:lstStyle/>
          <a:p>
            <a:pPr marL="114300" indent="0">
              <a:lnSpc>
                <a:spcPct val="100000"/>
              </a:lnSpc>
              <a:buNone/>
            </a:pPr>
            <a:r>
              <a:rPr lang="en-US" sz="2200" b="1"/>
              <a:t>Additional key highlights from Section 8 include:</a:t>
            </a:r>
            <a:r>
              <a:rPr lang="en-US" sz="2200"/>
              <a:t> </a:t>
            </a:r>
          </a:p>
          <a:p>
            <a:pPr>
              <a:lnSpc>
                <a:spcPct val="100000"/>
              </a:lnSpc>
              <a:buSzPct val="90000"/>
            </a:pPr>
            <a:r>
              <a:rPr lang="en-US" sz="2200"/>
              <a:t>VDOE is currently updating the Statewide Disaster Plan in accordance with CCDF requirements. Revisions reflect:</a:t>
            </a:r>
          </a:p>
          <a:p>
            <a:pPr lvl="1">
              <a:lnSpc>
                <a:spcPct val="100000"/>
              </a:lnSpc>
            </a:pPr>
            <a:r>
              <a:rPr lang="en-US" sz="2000"/>
              <a:t>VDOE/VDSS partnership in implementing the Child Care Subsidy Program;</a:t>
            </a:r>
          </a:p>
          <a:p>
            <a:pPr lvl="1">
              <a:lnSpc>
                <a:spcPct val="100000"/>
              </a:lnSpc>
            </a:pPr>
            <a:r>
              <a:rPr lang="en-US" sz="2000"/>
              <a:t>Current health and safety regulations;</a:t>
            </a:r>
          </a:p>
          <a:p>
            <a:pPr lvl="1">
              <a:lnSpc>
                <a:spcPct val="100000"/>
              </a:lnSpc>
            </a:pPr>
            <a:r>
              <a:rPr lang="en-US" sz="2000"/>
              <a:t>Updated agency emergency operations plans; and</a:t>
            </a:r>
          </a:p>
          <a:p>
            <a:pPr lvl="1">
              <a:lnSpc>
                <a:spcPct val="100000"/>
              </a:lnSpc>
            </a:pPr>
            <a:r>
              <a:rPr lang="en-US" sz="2000"/>
              <a:t>Lessons learned related to promoting continuity of operations of child care licensing and the Child Care Subsidy Program during the COVID-19 pandemic. </a:t>
            </a:r>
          </a:p>
          <a:p>
            <a:pPr marL="114300" indent="0">
              <a:lnSpc>
                <a:spcPct val="100000"/>
              </a:lnSpc>
              <a:buNone/>
            </a:pPr>
            <a:endParaRPr lang="en-US" sz="2400"/>
          </a:p>
          <a:p>
            <a:pPr lvl="1">
              <a:lnSpc>
                <a:spcPct val="110000"/>
              </a:lnSpc>
            </a:pPr>
            <a:endParaRPr lang="en-US" sz="1200"/>
          </a:p>
        </p:txBody>
      </p:sp>
    </p:spTree>
    <p:extLst>
      <p:ext uri="{BB962C8B-B14F-4D97-AF65-F5344CB8AC3E}">
        <p14:creationId xmlns:p14="http://schemas.microsoft.com/office/powerpoint/2010/main" val="1190136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AD43E-5FDB-33A4-082F-9812CC015DC3}"/>
              </a:ext>
            </a:extLst>
          </p:cNvPr>
          <p:cNvSpPr>
            <a:spLocks noGrp="1"/>
          </p:cNvSpPr>
          <p:nvPr>
            <p:ph type="title"/>
          </p:nvPr>
        </p:nvSpPr>
        <p:spPr/>
        <p:txBody>
          <a:bodyPr>
            <a:normAutofit/>
          </a:bodyPr>
          <a:lstStyle/>
          <a:p>
            <a:r>
              <a:rPr lang="en-US" sz="4800"/>
              <a:t>Overview of 2025-2027 CCDF State Plan</a:t>
            </a:r>
          </a:p>
        </p:txBody>
      </p:sp>
      <p:sp>
        <p:nvSpPr>
          <p:cNvPr id="3" name="Text Placeholder 2">
            <a:extLst>
              <a:ext uri="{FF2B5EF4-FFF2-40B4-BE49-F238E27FC236}">
                <a16:creationId xmlns:a16="http://schemas.microsoft.com/office/drawing/2014/main" id="{EDA7A861-74A0-1880-B8A3-061B050F569F}"/>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D828D30C-D9F9-0055-7B23-7AC8017DDC2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spTree>
    <p:extLst>
      <p:ext uri="{BB962C8B-B14F-4D97-AF65-F5344CB8AC3E}">
        <p14:creationId xmlns:p14="http://schemas.microsoft.com/office/powerpoint/2010/main" val="4218549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4FAF814-E116-932E-AE8D-E69205AD14F4}"/>
              </a:ext>
            </a:extLst>
          </p:cNvPr>
          <p:cNvSpPr>
            <a:spLocks noGrp="1"/>
          </p:cNvSpPr>
          <p:nvPr>
            <p:ph type="title"/>
          </p:nvPr>
        </p:nvSpPr>
        <p:spPr/>
        <p:txBody>
          <a:bodyPr>
            <a:normAutofit/>
          </a:bodyPr>
          <a:lstStyle/>
          <a:p>
            <a:r>
              <a:rPr lang="en-US" sz="3600" i="1">
                <a:solidFill>
                  <a:schemeClr val="tx1"/>
                </a:solidFill>
              </a:rPr>
              <a:t>Section 9: Family Outreach and Consumer Education</a:t>
            </a:r>
          </a:p>
        </p:txBody>
      </p:sp>
      <p:sp>
        <p:nvSpPr>
          <p:cNvPr id="3" name="Slide Number Placeholder 2">
            <a:extLst>
              <a:ext uri="{FF2B5EF4-FFF2-40B4-BE49-F238E27FC236}">
                <a16:creationId xmlns:a16="http://schemas.microsoft.com/office/drawing/2014/main" id="{A09A53DE-CE7D-69F4-3F46-FB95F4C7633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30</a:t>
            </a:fld>
            <a:endParaRPr lang="en-US"/>
          </a:p>
        </p:txBody>
      </p:sp>
    </p:spTree>
    <p:extLst>
      <p:ext uri="{BB962C8B-B14F-4D97-AF65-F5344CB8AC3E}">
        <p14:creationId xmlns:p14="http://schemas.microsoft.com/office/powerpoint/2010/main" val="8594579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09CFF-6FF1-728F-8F07-5256DADE29C6}"/>
              </a:ext>
            </a:extLst>
          </p:cNvPr>
          <p:cNvSpPr>
            <a:spLocks noGrp="1"/>
          </p:cNvSpPr>
          <p:nvPr>
            <p:ph type="title"/>
          </p:nvPr>
        </p:nvSpPr>
        <p:spPr/>
        <p:txBody>
          <a:bodyPr>
            <a:normAutofit/>
          </a:bodyPr>
          <a:lstStyle/>
          <a:p>
            <a:r>
              <a:rPr lang="en-US" sz="4000"/>
              <a:t>Section 9: Family Outreach and Consumer Education (1 of 3)</a:t>
            </a:r>
          </a:p>
        </p:txBody>
      </p:sp>
      <p:sp>
        <p:nvSpPr>
          <p:cNvPr id="3" name="Slide Number Placeholder 2">
            <a:extLst>
              <a:ext uri="{FF2B5EF4-FFF2-40B4-BE49-F238E27FC236}">
                <a16:creationId xmlns:a16="http://schemas.microsoft.com/office/drawing/2014/main" id="{87D1E72E-259E-4CCC-05C0-BD0E5D1284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31</a:t>
            </a:fld>
            <a:endParaRPr lang="en-US"/>
          </a:p>
        </p:txBody>
      </p:sp>
      <p:sp>
        <p:nvSpPr>
          <p:cNvPr id="4" name="Text Placeholder 3">
            <a:extLst>
              <a:ext uri="{FF2B5EF4-FFF2-40B4-BE49-F238E27FC236}">
                <a16:creationId xmlns:a16="http://schemas.microsoft.com/office/drawing/2014/main" id="{9C6E90CC-77DC-00B7-4927-1A53552A833D}"/>
              </a:ext>
            </a:extLst>
          </p:cNvPr>
          <p:cNvSpPr>
            <a:spLocks noGrp="1"/>
          </p:cNvSpPr>
          <p:nvPr>
            <p:ph type="body" idx="1"/>
          </p:nvPr>
        </p:nvSpPr>
        <p:spPr>
          <a:xfrm>
            <a:off x="838200" y="1458930"/>
            <a:ext cx="10515600" cy="5262545"/>
          </a:xfrm>
        </p:spPr>
        <p:txBody>
          <a:bodyPr>
            <a:normAutofit lnSpcReduction="10000"/>
          </a:bodyPr>
          <a:lstStyle/>
          <a:p>
            <a:pPr marL="114300" indent="0">
              <a:lnSpc>
                <a:spcPct val="100000"/>
              </a:lnSpc>
              <a:buNone/>
            </a:pPr>
            <a:r>
              <a:rPr lang="en-US" sz="2000" b="1"/>
              <a:t>Section 9 describes Virginia’s consumer education practices, including details about the process for managing parental complaints and the consumer education website. Key highlights include:</a:t>
            </a:r>
            <a:r>
              <a:rPr lang="en-US" sz="2000"/>
              <a:t> </a:t>
            </a:r>
          </a:p>
          <a:p>
            <a:pPr>
              <a:lnSpc>
                <a:spcPct val="110000"/>
              </a:lnSpc>
            </a:pPr>
            <a:r>
              <a:rPr lang="en-US" sz="2000"/>
              <a:t>Parental complaints can be submitted in one of three ways to ensure broad accessibility:</a:t>
            </a:r>
          </a:p>
          <a:p>
            <a:pPr lvl="1">
              <a:lnSpc>
                <a:spcPct val="110000"/>
              </a:lnSpc>
              <a:buSzPct val="90000"/>
              <a:buFont typeface="+mj-lt"/>
              <a:buAutoNum type="arabicPeriod"/>
            </a:pPr>
            <a:r>
              <a:rPr lang="en-US" sz="1800"/>
              <a:t>Online at </a:t>
            </a:r>
            <a:r>
              <a:rPr lang="en-US" sz="1800">
                <a:hlinkClick r:id="rId3"/>
              </a:rPr>
              <a:t>https://www.childcare.virginia.gov/families/file-a-complaint</a:t>
            </a:r>
            <a:r>
              <a:rPr lang="en-US" sz="1800"/>
              <a:t>;</a:t>
            </a:r>
          </a:p>
          <a:p>
            <a:pPr lvl="1">
              <a:lnSpc>
                <a:spcPct val="110000"/>
              </a:lnSpc>
              <a:buSzPct val="90000"/>
              <a:buFont typeface="+mj-lt"/>
              <a:buAutoNum type="arabicPeriod"/>
            </a:pPr>
            <a:r>
              <a:rPr lang="en-US" sz="1800"/>
              <a:t>By calling the toll-free hotline at 833-778-0204; and/or</a:t>
            </a:r>
          </a:p>
          <a:p>
            <a:pPr lvl="1">
              <a:lnSpc>
                <a:spcPct val="110000"/>
              </a:lnSpc>
              <a:buSzPct val="90000"/>
              <a:buFont typeface="+mj-lt"/>
              <a:buAutoNum type="arabicPeriod"/>
            </a:pPr>
            <a:r>
              <a:rPr lang="en-US" sz="1800"/>
              <a:t>By submitting complaints to the licensing inspector or regional office.</a:t>
            </a:r>
          </a:p>
          <a:p>
            <a:pPr>
              <a:lnSpc>
                <a:spcPct val="110000"/>
              </a:lnSpc>
            </a:pPr>
            <a:r>
              <a:rPr lang="en-US" sz="2000"/>
              <a:t>Concerns and complaints regarding child care programs are reviewed by licensing staff. </a:t>
            </a:r>
          </a:p>
          <a:p>
            <a:pPr lvl="1">
              <a:lnSpc>
                <a:spcPct val="110000"/>
              </a:lnSpc>
              <a:buSzPct val="90000"/>
            </a:pPr>
            <a:r>
              <a:rPr lang="en-US" sz="1800"/>
              <a:t>The timeline and process for screening, substantiating, and responding to complaints depend on the perceived amount of risk, with alleged issues posing serious injury or threat of harm receiving priority. </a:t>
            </a:r>
          </a:p>
          <a:p>
            <a:pPr lvl="1">
              <a:lnSpc>
                <a:spcPct val="110000"/>
              </a:lnSpc>
              <a:buSzPct val="90000"/>
            </a:pPr>
            <a:r>
              <a:rPr lang="en-US" sz="1800"/>
              <a:t>Complaint investigations are conducted unannounced. Facts may be gathered through interviews, observations, and record review. </a:t>
            </a:r>
          </a:p>
          <a:p>
            <a:pPr marL="114300" indent="0">
              <a:lnSpc>
                <a:spcPct val="110000"/>
              </a:lnSpc>
              <a:buNone/>
            </a:pPr>
            <a:r>
              <a:rPr lang="en-US" sz="2000"/>
              <a:t>The results of investigations associated with complaints within the last 5 years are posted online for public viewing.</a:t>
            </a:r>
          </a:p>
          <a:p>
            <a:pPr marL="571500" lvl="1" indent="0">
              <a:lnSpc>
                <a:spcPct val="110000"/>
              </a:lnSpc>
              <a:buNone/>
            </a:pPr>
            <a:endParaRPr lang="en-US" sz="1600"/>
          </a:p>
          <a:p>
            <a:pPr lvl="1">
              <a:lnSpc>
                <a:spcPct val="110000"/>
              </a:lnSpc>
              <a:buFont typeface="+mj-lt"/>
              <a:buAutoNum type="arabicPeriod"/>
            </a:pPr>
            <a:endParaRPr lang="en-US" sz="1400"/>
          </a:p>
          <a:p>
            <a:pPr lvl="1">
              <a:lnSpc>
                <a:spcPct val="110000"/>
              </a:lnSpc>
            </a:pPr>
            <a:endParaRPr lang="en-US" sz="1200"/>
          </a:p>
          <a:p>
            <a:pPr>
              <a:lnSpc>
                <a:spcPct val="110000"/>
              </a:lnSpc>
            </a:pPr>
            <a:endParaRPr lang="en-US" sz="2000"/>
          </a:p>
        </p:txBody>
      </p:sp>
    </p:spTree>
    <p:extLst>
      <p:ext uri="{BB962C8B-B14F-4D97-AF65-F5344CB8AC3E}">
        <p14:creationId xmlns:p14="http://schemas.microsoft.com/office/powerpoint/2010/main" val="41287211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09CFF-6FF1-728F-8F07-5256DADE29C6}"/>
              </a:ext>
            </a:extLst>
          </p:cNvPr>
          <p:cNvSpPr>
            <a:spLocks noGrp="1"/>
          </p:cNvSpPr>
          <p:nvPr>
            <p:ph type="title"/>
          </p:nvPr>
        </p:nvSpPr>
        <p:spPr/>
        <p:txBody>
          <a:bodyPr>
            <a:normAutofit/>
          </a:bodyPr>
          <a:lstStyle/>
          <a:p>
            <a:r>
              <a:rPr lang="en-US" sz="4000"/>
              <a:t>Section 9: Family Outreach and Consumer Education (2 of 3)</a:t>
            </a:r>
          </a:p>
        </p:txBody>
      </p:sp>
      <p:sp>
        <p:nvSpPr>
          <p:cNvPr id="3" name="Slide Number Placeholder 2">
            <a:extLst>
              <a:ext uri="{FF2B5EF4-FFF2-40B4-BE49-F238E27FC236}">
                <a16:creationId xmlns:a16="http://schemas.microsoft.com/office/drawing/2014/main" id="{87D1E72E-259E-4CCC-05C0-BD0E5D1284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32</a:t>
            </a:fld>
            <a:endParaRPr lang="en-US"/>
          </a:p>
        </p:txBody>
      </p:sp>
      <p:sp>
        <p:nvSpPr>
          <p:cNvPr id="4" name="Text Placeholder 3">
            <a:extLst>
              <a:ext uri="{FF2B5EF4-FFF2-40B4-BE49-F238E27FC236}">
                <a16:creationId xmlns:a16="http://schemas.microsoft.com/office/drawing/2014/main" id="{9C6E90CC-77DC-00B7-4927-1A53552A833D}"/>
              </a:ext>
            </a:extLst>
          </p:cNvPr>
          <p:cNvSpPr>
            <a:spLocks noGrp="1"/>
          </p:cNvSpPr>
          <p:nvPr>
            <p:ph type="body" idx="1"/>
          </p:nvPr>
        </p:nvSpPr>
        <p:spPr>
          <a:xfrm>
            <a:off x="838200" y="1458930"/>
            <a:ext cx="10515600" cy="1641109"/>
          </a:xfrm>
        </p:spPr>
        <p:txBody>
          <a:bodyPr>
            <a:normAutofit fontScale="92500" lnSpcReduction="20000"/>
          </a:bodyPr>
          <a:lstStyle/>
          <a:p>
            <a:pPr marL="114300" indent="0">
              <a:lnSpc>
                <a:spcPct val="100000"/>
              </a:lnSpc>
              <a:buNone/>
            </a:pPr>
            <a:r>
              <a:rPr lang="en-US" sz="2200" b="1"/>
              <a:t>Additional key highlights in Section 9 include:</a:t>
            </a:r>
            <a:r>
              <a:rPr lang="en-US" sz="2200"/>
              <a:t> </a:t>
            </a:r>
          </a:p>
          <a:p>
            <a:pPr>
              <a:lnSpc>
                <a:spcPct val="110000"/>
              </a:lnSpc>
              <a:buSzPct val="90000"/>
            </a:pPr>
            <a:r>
              <a:rPr lang="en-US" sz="2200" err="1"/>
              <a:t>ChildCareVA</a:t>
            </a:r>
            <a:r>
              <a:rPr lang="en-US" sz="2200"/>
              <a:t> (</a:t>
            </a:r>
            <a:r>
              <a:rPr lang="en-US" sz="2200">
                <a:hlinkClick r:id="rId3"/>
              </a:rPr>
              <a:t>www.childcare.virginia.gov</a:t>
            </a:r>
            <a:r>
              <a:rPr lang="en-US" sz="2200"/>
              <a:t>) is Virginia’s family-friendly consumer education website. </a:t>
            </a:r>
          </a:p>
          <a:p>
            <a:pPr>
              <a:lnSpc>
                <a:spcPct val="110000"/>
              </a:lnSpc>
              <a:buSzPct val="90000"/>
            </a:pPr>
            <a:r>
              <a:rPr lang="en-US" sz="2200" err="1"/>
              <a:t>ChildCareVA</a:t>
            </a:r>
            <a:r>
              <a:rPr lang="en-US" sz="2200"/>
              <a:t> includes information on:</a:t>
            </a:r>
          </a:p>
          <a:p>
            <a:pPr lvl="1">
              <a:lnSpc>
                <a:spcPct val="110000"/>
              </a:lnSpc>
            </a:pPr>
            <a:endParaRPr lang="en-US" sz="1600"/>
          </a:p>
          <a:p>
            <a:pPr lvl="1">
              <a:lnSpc>
                <a:spcPct val="110000"/>
              </a:lnSpc>
              <a:buFont typeface="+mj-lt"/>
              <a:buAutoNum type="arabicPeriod"/>
            </a:pPr>
            <a:endParaRPr lang="en-US" sz="1400"/>
          </a:p>
          <a:p>
            <a:pPr lvl="1">
              <a:lnSpc>
                <a:spcPct val="110000"/>
              </a:lnSpc>
            </a:pPr>
            <a:endParaRPr lang="en-US" sz="1200"/>
          </a:p>
          <a:p>
            <a:pPr>
              <a:lnSpc>
                <a:spcPct val="110000"/>
              </a:lnSpc>
            </a:pPr>
            <a:endParaRPr lang="en-US" sz="2000"/>
          </a:p>
        </p:txBody>
      </p:sp>
      <p:graphicFrame>
        <p:nvGraphicFramePr>
          <p:cNvPr id="5" name="Table 4">
            <a:extLst>
              <a:ext uri="{FF2B5EF4-FFF2-40B4-BE49-F238E27FC236}">
                <a16:creationId xmlns:a16="http://schemas.microsoft.com/office/drawing/2014/main" id="{93BB2FAE-3291-9B71-A947-A3BCCFB9AFCC}"/>
              </a:ext>
            </a:extLst>
          </p:cNvPr>
          <p:cNvGraphicFramePr>
            <a:graphicFrameLocks noGrp="1"/>
          </p:cNvGraphicFramePr>
          <p:nvPr>
            <p:extLst>
              <p:ext uri="{D42A27DB-BD31-4B8C-83A1-F6EECF244321}">
                <p14:modId xmlns:p14="http://schemas.microsoft.com/office/powerpoint/2010/main" val="345087497"/>
              </p:ext>
            </p:extLst>
          </p:nvPr>
        </p:nvGraphicFramePr>
        <p:xfrm>
          <a:off x="410452" y="3207116"/>
          <a:ext cx="11371096" cy="2900680"/>
        </p:xfrm>
        <a:graphic>
          <a:graphicData uri="http://schemas.openxmlformats.org/drawingml/2006/table">
            <a:tbl>
              <a:tblPr firstRow="1" bandRow="1">
                <a:tableStyleId>{5C22544A-7EE6-4342-B048-85BDC9FD1C3A}</a:tableStyleId>
              </a:tblPr>
              <a:tblGrid>
                <a:gridCol w="2959070">
                  <a:extLst>
                    <a:ext uri="{9D8B030D-6E8A-4147-A177-3AD203B41FA5}">
                      <a16:colId xmlns:a16="http://schemas.microsoft.com/office/drawing/2014/main" val="1458549509"/>
                    </a:ext>
                  </a:extLst>
                </a:gridCol>
                <a:gridCol w="2726478">
                  <a:extLst>
                    <a:ext uri="{9D8B030D-6E8A-4147-A177-3AD203B41FA5}">
                      <a16:colId xmlns:a16="http://schemas.microsoft.com/office/drawing/2014/main" val="3673655300"/>
                    </a:ext>
                  </a:extLst>
                </a:gridCol>
                <a:gridCol w="2842774">
                  <a:extLst>
                    <a:ext uri="{9D8B030D-6E8A-4147-A177-3AD203B41FA5}">
                      <a16:colId xmlns:a16="http://schemas.microsoft.com/office/drawing/2014/main" val="4036354349"/>
                    </a:ext>
                  </a:extLst>
                </a:gridCol>
                <a:gridCol w="2842774">
                  <a:extLst>
                    <a:ext uri="{9D8B030D-6E8A-4147-A177-3AD203B41FA5}">
                      <a16:colId xmlns:a16="http://schemas.microsoft.com/office/drawing/2014/main" val="3845109905"/>
                    </a:ext>
                  </a:extLst>
                </a:gridCol>
              </a:tblGrid>
              <a:tr h="370840">
                <a:tc>
                  <a:txBody>
                    <a:bodyPr/>
                    <a:lstStyle/>
                    <a:p>
                      <a:pPr algn="ctr"/>
                      <a:r>
                        <a:rPr lang="en-US" sz="1600">
                          <a:latin typeface="Georgia" panose="02040502050405020303" pitchFamily="18" charset="0"/>
                        </a:rPr>
                        <a:t>Health and Safety</a:t>
                      </a:r>
                    </a:p>
                  </a:txBody>
                  <a:tcPr/>
                </a:tc>
                <a:tc>
                  <a:txBody>
                    <a:bodyPr/>
                    <a:lstStyle/>
                    <a:p>
                      <a:pPr algn="ctr"/>
                      <a:r>
                        <a:rPr lang="en-US" sz="1600">
                          <a:latin typeface="Georgia" panose="02040502050405020303" pitchFamily="18" charset="0"/>
                        </a:rPr>
                        <a:t>Child Care Assistance</a:t>
                      </a:r>
                    </a:p>
                  </a:txBody>
                  <a:tcPr/>
                </a:tc>
                <a:tc>
                  <a:txBody>
                    <a:bodyPr/>
                    <a:lstStyle/>
                    <a:p>
                      <a:pPr algn="ctr"/>
                      <a:r>
                        <a:rPr lang="en-US" sz="1600">
                          <a:latin typeface="Georgia" panose="02040502050405020303" pitchFamily="18" charset="0"/>
                        </a:rPr>
                        <a:t>Consumer Education</a:t>
                      </a:r>
                    </a:p>
                  </a:txBody>
                  <a:tcPr/>
                </a:tc>
                <a:tc>
                  <a:txBody>
                    <a:bodyPr/>
                    <a:lstStyle/>
                    <a:p>
                      <a:pPr algn="ctr"/>
                      <a:r>
                        <a:rPr lang="en-US" sz="1600">
                          <a:latin typeface="Georgia" panose="02040502050405020303" pitchFamily="18" charset="0"/>
                        </a:rPr>
                        <a:t>General Resources</a:t>
                      </a:r>
                    </a:p>
                  </a:txBody>
                  <a:tcPr/>
                </a:tc>
                <a:extLst>
                  <a:ext uri="{0D108BD9-81ED-4DB2-BD59-A6C34878D82A}">
                    <a16:rowId xmlns:a16="http://schemas.microsoft.com/office/drawing/2014/main" val="3889144447"/>
                  </a:ext>
                </a:extLst>
              </a:tr>
              <a:tr h="370840">
                <a:tc>
                  <a:txBody>
                    <a:bodyPr/>
                    <a:lstStyle/>
                    <a:p>
                      <a:pPr marL="285750" indent="-285750" algn="l">
                        <a:buFont typeface="Arial" panose="020B0604020202020204" pitchFamily="34" charset="0"/>
                        <a:buChar char="•"/>
                      </a:pPr>
                      <a:r>
                        <a:rPr lang="en-US" sz="1600">
                          <a:latin typeface="Georgia" panose="02040502050405020303" pitchFamily="18" charset="0"/>
                        </a:rPr>
                        <a:t>How providers are licensed and regulated and processes for conducting monitoring and inspections</a:t>
                      </a:r>
                    </a:p>
                    <a:p>
                      <a:pPr marL="285750" indent="-285750" algn="l">
                        <a:buFont typeface="Arial" panose="020B0604020202020204" pitchFamily="34" charset="0"/>
                        <a:buChar char="•"/>
                      </a:pPr>
                      <a:r>
                        <a:rPr lang="en-US" sz="1600">
                          <a:latin typeface="Georgia" panose="02040502050405020303" pitchFamily="18" charset="0"/>
                        </a:rPr>
                        <a:t>Policies and procedures related to criminal background checks and barrier crimes</a:t>
                      </a:r>
                    </a:p>
                  </a:txBody>
                  <a:tcPr/>
                </a:tc>
                <a:tc>
                  <a:txBody>
                    <a:bodyPr/>
                    <a:lstStyle/>
                    <a:p>
                      <a:pPr marL="285750" indent="-285750" algn="l">
                        <a:buFont typeface="Arial" panose="020B0604020202020204" pitchFamily="34" charset="0"/>
                        <a:buChar char="•"/>
                      </a:pPr>
                      <a:r>
                        <a:rPr lang="en-US" sz="1600">
                          <a:latin typeface="Georgia" panose="02040502050405020303" pitchFamily="18" charset="0"/>
                        </a:rPr>
                        <a:t>Eligibility parameters for families </a:t>
                      </a:r>
                    </a:p>
                    <a:p>
                      <a:pPr marL="285750" indent="-285750" algn="l">
                        <a:buFont typeface="Arial" panose="020B0604020202020204" pitchFamily="34" charset="0"/>
                        <a:buChar char="•"/>
                      </a:pPr>
                      <a:r>
                        <a:rPr lang="en-US" sz="1600">
                          <a:latin typeface="Georgia" panose="02040502050405020303" pitchFamily="18" charset="0"/>
                        </a:rPr>
                        <a:t>Per-child copayment scale</a:t>
                      </a:r>
                    </a:p>
                    <a:p>
                      <a:pPr marL="285750" indent="-285750" algn="l">
                        <a:buFont typeface="Arial" panose="020B0604020202020204" pitchFamily="34" charset="0"/>
                        <a:buChar char="•"/>
                      </a:pPr>
                      <a:r>
                        <a:rPr lang="en-US" sz="1600">
                          <a:latin typeface="Georgia" panose="02040502050405020303" pitchFamily="18" charset="0"/>
                        </a:rPr>
                        <a:t>Requirements and resources for providers</a:t>
                      </a:r>
                    </a:p>
                    <a:p>
                      <a:pPr marL="285750" indent="-285750" algn="l">
                        <a:buFont typeface="Arial" panose="020B0604020202020204" pitchFamily="34" charset="0"/>
                        <a:buChar char="•"/>
                      </a:pPr>
                      <a:r>
                        <a:rPr lang="en-US" sz="1600">
                          <a:latin typeface="Georgia" panose="02040502050405020303" pitchFamily="18" charset="0"/>
                        </a:rPr>
                        <a:t>Payment rates by locality</a:t>
                      </a:r>
                    </a:p>
                    <a:p>
                      <a:pPr marL="285750" indent="-285750" algn="l">
                        <a:buFont typeface="Arial" panose="020B0604020202020204" pitchFamily="34" charset="0"/>
                        <a:buChar char="•"/>
                      </a:pPr>
                      <a:endParaRPr lang="en-US" sz="1600">
                        <a:latin typeface="Georgia" panose="02040502050405020303" pitchFamily="18" charset="0"/>
                      </a:endParaRPr>
                    </a:p>
                  </a:txBody>
                  <a:tcPr/>
                </a:tc>
                <a:tc>
                  <a:txBody>
                    <a:bodyPr/>
                    <a:lstStyle/>
                    <a:p>
                      <a:pPr marL="285750" indent="-285750" algn="l">
                        <a:buFont typeface="Arial" panose="020B0604020202020204" pitchFamily="34" charset="0"/>
                        <a:buChar char="•"/>
                      </a:pPr>
                      <a:r>
                        <a:rPr lang="en-US" sz="1600">
                          <a:latin typeface="Georgia" panose="02040502050405020303" pitchFamily="18" charset="0"/>
                        </a:rPr>
                        <a:t>A searchable database of all licensed and regulated child care programs by zip code, locality, and program type</a:t>
                      </a:r>
                    </a:p>
                    <a:p>
                      <a:pPr marL="285750" indent="-285750" algn="l">
                        <a:buFont typeface="Arial" panose="020B0604020202020204" pitchFamily="34" charset="0"/>
                        <a:buChar char="•"/>
                      </a:pPr>
                      <a:r>
                        <a:rPr lang="en-US" sz="1600">
                          <a:latin typeface="Georgia" panose="02040502050405020303" pitchFamily="18" charset="0"/>
                        </a:rPr>
                        <a:t>Child care quality and how Virginia measures quality through VQB5;</a:t>
                      </a:r>
                    </a:p>
                    <a:p>
                      <a:pPr marL="285750" indent="-285750" algn="l">
                        <a:buFont typeface="Arial" panose="020B0604020202020204" pitchFamily="34" charset="0"/>
                        <a:buChar char="•"/>
                      </a:pPr>
                      <a:r>
                        <a:rPr lang="en-US" sz="1600">
                          <a:latin typeface="Georgia" panose="02040502050405020303" pitchFamily="18" charset="0"/>
                        </a:rPr>
                        <a:t>Links to quality profiles (fall 2024)</a:t>
                      </a:r>
                    </a:p>
                  </a:txBody>
                  <a:tcPr/>
                </a:tc>
                <a:tc>
                  <a:txBody>
                    <a:bodyPr/>
                    <a:lstStyle/>
                    <a:p>
                      <a:pPr marL="285750" indent="-285750" algn="l">
                        <a:buFont typeface="Arial" panose="020B0604020202020204" pitchFamily="34" charset="0"/>
                        <a:buChar char="•"/>
                      </a:pPr>
                      <a:r>
                        <a:rPr lang="en-US" sz="1600">
                          <a:latin typeface="Georgia" panose="02040502050405020303" pitchFamily="18" charset="0"/>
                        </a:rPr>
                        <a:t>Children’s development</a:t>
                      </a:r>
                    </a:p>
                    <a:p>
                      <a:pPr marL="285750" indent="-285750" algn="l">
                        <a:buFont typeface="Arial" panose="020B0604020202020204" pitchFamily="34" charset="0"/>
                        <a:buChar char="•"/>
                      </a:pPr>
                      <a:r>
                        <a:rPr lang="en-US" sz="1600">
                          <a:latin typeface="Georgia" panose="02040502050405020303" pitchFamily="18" charset="0"/>
                        </a:rPr>
                        <a:t>Developmental screenings</a:t>
                      </a:r>
                    </a:p>
                    <a:p>
                      <a:pPr marL="285750" indent="-285750" algn="l">
                        <a:buFont typeface="Arial" panose="020B0604020202020204" pitchFamily="34" charset="0"/>
                        <a:buChar char="•"/>
                      </a:pPr>
                      <a:r>
                        <a:rPr lang="en-US" sz="1600">
                          <a:latin typeface="Georgia" panose="02040502050405020303" pitchFamily="18" charset="0"/>
                        </a:rPr>
                        <a:t>Programs for which families may be eligible, such as TANF, Medicaid, SNAP, WIC, and more. </a:t>
                      </a:r>
                    </a:p>
                    <a:p>
                      <a:pPr marL="285750" indent="-285750" algn="l">
                        <a:buFont typeface="Arial" panose="020B0604020202020204" pitchFamily="34" charset="0"/>
                        <a:buChar char="•"/>
                      </a:pPr>
                      <a:endParaRPr lang="en-US" sz="1600">
                        <a:latin typeface="Georgia" panose="02040502050405020303" pitchFamily="18" charset="0"/>
                      </a:endParaRPr>
                    </a:p>
                  </a:txBody>
                  <a:tcPr/>
                </a:tc>
                <a:extLst>
                  <a:ext uri="{0D108BD9-81ED-4DB2-BD59-A6C34878D82A}">
                    <a16:rowId xmlns:a16="http://schemas.microsoft.com/office/drawing/2014/main" val="1274431616"/>
                  </a:ext>
                </a:extLst>
              </a:tr>
            </a:tbl>
          </a:graphicData>
        </a:graphic>
      </p:graphicFrame>
    </p:spTree>
    <p:extLst>
      <p:ext uri="{BB962C8B-B14F-4D97-AF65-F5344CB8AC3E}">
        <p14:creationId xmlns:p14="http://schemas.microsoft.com/office/powerpoint/2010/main" val="34752208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09CFF-6FF1-728F-8F07-5256DADE29C6}"/>
              </a:ext>
            </a:extLst>
          </p:cNvPr>
          <p:cNvSpPr>
            <a:spLocks noGrp="1"/>
          </p:cNvSpPr>
          <p:nvPr>
            <p:ph type="title"/>
          </p:nvPr>
        </p:nvSpPr>
        <p:spPr/>
        <p:txBody>
          <a:bodyPr>
            <a:normAutofit/>
          </a:bodyPr>
          <a:lstStyle/>
          <a:p>
            <a:r>
              <a:rPr lang="en-US" sz="4000"/>
              <a:t>Section 9: Family Outreach and Consumer Education (3 of 3)</a:t>
            </a:r>
          </a:p>
        </p:txBody>
      </p:sp>
      <p:sp>
        <p:nvSpPr>
          <p:cNvPr id="3" name="Slide Number Placeholder 2">
            <a:extLst>
              <a:ext uri="{FF2B5EF4-FFF2-40B4-BE49-F238E27FC236}">
                <a16:creationId xmlns:a16="http://schemas.microsoft.com/office/drawing/2014/main" id="{87D1E72E-259E-4CCC-05C0-BD0E5D1284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33</a:t>
            </a:fld>
            <a:endParaRPr lang="en-US"/>
          </a:p>
        </p:txBody>
      </p:sp>
      <p:sp>
        <p:nvSpPr>
          <p:cNvPr id="4" name="Text Placeholder 3">
            <a:extLst>
              <a:ext uri="{FF2B5EF4-FFF2-40B4-BE49-F238E27FC236}">
                <a16:creationId xmlns:a16="http://schemas.microsoft.com/office/drawing/2014/main" id="{9C6E90CC-77DC-00B7-4927-1A53552A833D}"/>
              </a:ext>
            </a:extLst>
          </p:cNvPr>
          <p:cNvSpPr>
            <a:spLocks noGrp="1"/>
          </p:cNvSpPr>
          <p:nvPr>
            <p:ph type="body" idx="1"/>
          </p:nvPr>
        </p:nvSpPr>
        <p:spPr>
          <a:xfrm>
            <a:off x="838200" y="1458930"/>
            <a:ext cx="10515600" cy="5262545"/>
          </a:xfrm>
        </p:spPr>
        <p:txBody>
          <a:bodyPr>
            <a:normAutofit/>
          </a:bodyPr>
          <a:lstStyle/>
          <a:p>
            <a:pPr marL="114300" indent="0">
              <a:lnSpc>
                <a:spcPct val="100000"/>
              </a:lnSpc>
              <a:buNone/>
            </a:pPr>
            <a:r>
              <a:rPr lang="en-US" sz="2200" b="1"/>
              <a:t>Additional key highlights in Section 9 include:</a:t>
            </a:r>
            <a:r>
              <a:rPr lang="en-US" sz="2200"/>
              <a:t> </a:t>
            </a:r>
          </a:p>
          <a:p>
            <a:pPr>
              <a:lnSpc>
                <a:spcPct val="110000"/>
              </a:lnSpc>
              <a:buSzPct val="90000"/>
            </a:pPr>
            <a:r>
              <a:rPr lang="en-US" sz="2200"/>
              <a:t>Virginia publishes </a:t>
            </a:r>
            <a:r>
              <a:rPr lang="en-US" sz="2200">
                <a:hlinkClick r:id="rId3"/>
              </a:rPr>
              <a:t>annual reports</a:t>
            </a:r>
            <a:r>
              <a:rPr lang="en-US" sz="2200"/>
              <a:t> detailing serious injuries, deaths, and substantiated abuse in child care programs in accordance with federal law. </a:t>
            </a:r>
          </a:p>
          <a:p>
            <a:pPr lvl="1">
              <a:lnSpc>
                <a:spcPct val="110000"/>
              </a:lnSpc>
            </a:pPr>
            <a:r>
              <a:rPr lang="en-US" sz="2000"/>
              <a:t>VDOE collects data on deaths and serious injuries. The most recently published report includes data from April 2023 through March 2024. </a:t>
            </a:r>
          </a:p>
          <a:p>
            <a:pPr lvl="1">
              <a:lnSpc>
                <a:spcPct val="110000"/>
              </a:lnSpc>
            </a:pPr>
            <a:r>
              <a:rPr lang="en-US" sz="2000"/>
              <a:t>VDSS collects and reports data on substantiated abuse in out-of-home settings. The most recently published report includes data from July 1, 2022 through June 30, 2023.</a:t>
            </a:r>
          </a:p>
          <a:p>
            <a:pPr marL="114300" indent="0">
              <a:lnSpc>
                <a:spcPct val="110000"/>
              </a:lnSpc>
              <a:buNone/>
            </a:pPr>
            <a:endParaRPr lang="en-US" sz="2000"/>
          </a:p>
          <a:p>
            <a:pPr lvl="1">
              <a:lnSpc>
                <a:spcPct val="110000"/>
              </a:lnSpc>
            </a:pPr>
            <a:endParaRPr lang="en-US" sz="1600"/>
          </a:p>
          <a:p>
            <a:pPr>
              <a:lnSpc>
                <a:spcPct val="110000"/>
              </a:lnSpc>
            </a:pPr>
            <a:endParaRPr lang="en-US" sz="1600"/>
          </a:p>
          <a:p>
            <a:pPr>
              <a:lnSpc>
                <a:spcPct val="110000"/>
              </a:lnSpc>
            </a:pPr>
            <a:endParaRPr lang="en-US" sz="1800"/>
          </a:p>
          <a:p>
            <a:pPr lvl="1">
              <a:lnSpc>
                <a:spcPct val="110000"/>
              </a:lnSpc>
            </a:pPr>
            <a:endParaRPr lang="en-US" sz="1600"/>
          </a:p>
          <a:p>
            <a:pPr lvl="1">
              <a:lnSpc>
                <a:spcPct val="110000"/>
              </a:lnSpc>
              <a:buFont typeface="+mj-lt"/>
              <a:buAutoNum type="arabicPeriod"/>
            </a:pPr>
            <a:endParaRPr lang="en-US" sz="1400"/>
          </a:p>
          <a:p>
            <a:pPr lvl="1">
              <a:lnSpc>
                <a:spcPct val="110000"/>
              </a:lnSpc>
            </a:pPr>
            <a:endParaRPr lang="en-US" sz="1200"/>
          </a:p>
          <a:p>
            <a:pPr>
              <a:lnSpc>
                <a:spcPct val="110000"/>
              </a:lnSpc>
            </a:pPr>
            <a:endParaRPr lang="en-US" sz="2000"/>
          </a:p>
        </p:txBody>
      </p:sp>
    </p:spTree>
    <p:extLst>
      <p:ext uri="{BB962C8B-B14F-4D97-AF65-F5344CB8AC3E}">
        <p14:creationId xmlns:p14="http://schemas.microsoft.com/office/powerpoint/2010/main" val="31033411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4FAF814-E116-932E-AE8D-E69205AD14F4}"/>
              </a:ext>
            </a:extLst>
          </p:cNvPr>
          <p:cNvSpPr>
            <a:spLocks noGrp="1"/>
          </p:cNvSpPr>
          <p:nvPr>
            <p:ph type="title"/>
          </p:nvPr>
        </p:nvSpPr>
        <p:spPr/>
        <p:txBody>
          <a:bodyPr>
            <a:normAutofit/>
          </a:bodyPr>
          <a:lstStyle/>
          <a:p>
            <a:r>
              <a:rPr lang="en-US" sz="3600" i="1">
                <a:solidFill>
                  <a:schemeClr val="tx1"/>
                </a:solidFill>
              </a:rPr>
              <a:t>Section 10: Program Integrity and Accountability</a:t>
            </a:r>
          </a:p>
        </p:txBody>
      </p:sp>
      <p:sp>
        <p:nvSpPr>
          <p:cNvPr id="3" name="Slide Number Placeholder 2">
            <a:extLst>
              <a:ext uri="{FF2B5EF4-FFF2-40B4-BE49-F238E27FC236}">
                <a16:creationId xmlns:a16="http://schemas.microsoft.com/office/drawing/2014/main" id="{A09A53DE-CE7D-69F4-3F46-FB95F4C7633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34</a:t>
            </a:fld>
            <a:endParaRPr lang="en-US"/>
          </a:p>
        </p:txBody>
      </p:sp>
    </p:spTree>
    <p:extLst>
      <p:ext uri="{BB962C8B-B14F-4D97-AF65-F5344CB8AC3E}">
        <p14:creationId xmlns:p14="http://schemas.microsoft.com/office/powerpoint/2010/main" val="19845209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09CFF-6FF1-728F-8F07-5256DADE29C6}"/>
              </a:ext>
            </a:extLst>
          </p:cNvPr>
          <p:cNvSpPr>
            <a:spLocks noGrp="1"/>
          </p:cNvSpPr>
          <p:nvPr>
            <p:ph type="title"/>
          </p:nvPr>
        </p:nvSpPr>
        <p:spPr/>
        <p:txBody>
          <a:bodyPr>
            <a:normAutofit/>
          </a:bodyPr>
          <a:lstStyle/>
          <a:p>
            <a:r>
              <a:rPr lang="en-US" sz="4000"/>
              <a:t>Section 10: Program Integrity and Accountability (1 of 2)</a:t>
            </a:r>
          </a:p>
        </p:txBody>
      </p:sp>
      <p:sp>
        <p:nvSpPr>
          <p:cNvPr id="3" name="Slide Number Placeholder 2">
            <a:extLst>
              <a:ext uri="{FF2B5EF4-FFF2-40B4-BE49-F238E27FC236}">
                <a16:creationId xmlns:a16="http://schemas.microsoft.com/office/drawing/2014/main" id="{87D1E72E-259E-4CCC-05C0-BD0E5D1284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35</a:t>
            </a:fld>
            <a:endParaRPr lang="en-US"/>
          </a:p>
        </p:txBody>
      </p:sp>
      <p:sp>
        <p:nvSpPr>
          <p:cNvPr id="4" name="Text Placeholder 3">
            <a:extLst>
              <a:ext uri="{FF2B5EF4-FFF2-40B4-BE49-F238E27FC236}">
                <a16:creationId xmlns:a16="http://schemas.microsoft.com/office/drawing/2014/main" id="{9C6E90CC-77DC-00B7-4927-1A53552A833D}"/>
              </a:ext>
            </a:extLst>
          </p:cNvPr>
          <p:cNvSpPr>
            <a:spLocks noGrp="1"/>
          </p:cNvSpPr>
          <p:nvPr>
            <p:ph type="body" idx="1"/>
          </p:nvPr>
        </p:nvSpPr>
        <p:spPr>
          <a:xfrm>
            <a:off x="838200" y="1458930"/>
            <a:ext cx="10515600" cy="5262545"/>
          </a:xfrm>
        </p:spPr>
        <p:txBody>
          <a:bodyPr>
            <a:normAutofit/>
          </a:bodyPr>
          <a:lstStyle/>
          <a:p>
            <a:pPr marL="114300" indent="0">
              <a:lnSpc>
                <a:spcPct val="100000"/>
              </a:lnSpc>
              <a:buNone/>
            </a:pPr>
            <a:r>
              <a:rPr lang="en-US" sz="2200" b="1"/>
              <a:t>Section 10 describes Virginia’s internal controls and how they ensure integrity and accountability. Key highlights include:</a:t>
            </a:r>
            <a:r>
              <a:rPr lang="en-US" sz="2200"/>
              <a:t> </a:t>
            </a:r>
          </a:p>
          <a:p>
            <a:pPr>
              <a:lnSpc>
                <a:spcPct val="110000"/>
              </a:lnSpc>
            </a:pPr>
            <a:r>
              <a:rPr lang="en-US" sz="2000"/>
              <a:t>Fiscal staff at VDOE are responsible for managing all CCDF activity—including grants and contracts—in coordination with program staff in the Division of ECCE.</a:t>
            </a:r>
          </a:p>
          <a:p>
            <a:pPr>
              <a:lnSpc>
                <a:spcPct val="110000"/>
              </a:lnSpc>
            </a:pPr>
            <a:r>
              <a:rPr lang="en-US" sz="2000"/>
              <a:t>VDOE’s organizational structure ensures program and fiscal integrity and accountability through:</a:t>
            </a:r>
          </a:p>
          <a:p>
            <a:pPr lvl="1">
              <a:lnSpc>
                <a:spcPct val="110000"/>
              </a:lnSpc>
              <a:buSzPct val="90000"/>
            </a:pPr>
            <a:r>
              <a:rPr lang="en-US" sz="1800"/>
              <a:t>Documented procedures, workflows, and organizational structures; </a:t>
            </a:r>
          </a:p>
          <a:p>
            <a:pPr lvl="1">
              <a:lnSpc>
                <a:spcPct val="110000"/>
              </a:lnSpc>
              <a:buSzPct val="90000"/>
            </a:pPr>
            <a:r>
              <a:rPr lang="en-US" sz="1800"/>
              <a:t>Extensive record-keeping; </a:t>
            </a:r>
          </a:p>
          <a:p>
            <a:pPr lvl="1">
              <a:lnSpc>
                <a:spcPct val="110000"/>
              </a:lnSpc>
              <a:buSzPct val="90000"/>
            </a:pPr>
            <a:r>
              <a:rPr lang="en-US" sz="1800"/>
              <a:t>A clearly defined chain of command for decision-making and approvals; </a:t>
            </a:r>
          </a:p>
          <a:p>
            <a:pPr lvl="1">
              <a:lnSpc>
                <a:spcPct val="110000"/>
              </a:lnSpc>
              <a:buSzPct val="90000"/>
            </a:pPr>
            <a:r>
              <a:rPr lang="en-US" sz="1800"/>
              <a:t>Roles and responsibilities for program vs. fiscal staff that maintain checks and balances; </a:t>
            </a:r>
          </a:p>
          <a:p>
            <a:pPr lvl="1">
              <a:lnSpc>
                <a:spcPct val="110000"/>
              </a:lnSpc>
              <a:buSzPct val="90000"/>
            </a:pPr>
            <a:r>
              <a:rPr lang="en-US" sz="1800"/>
              <a:t>Robust security for all systems and financial data; </a:t>
            </a:r>
          </a:p>
          <a:p>
            <a:pPr lvl="1">
              <a:lnSpc>
                <a:spcPct val="110000"/>
              </a:lnSpc>
              <a:buSzPct val="90000"/>
            </a:pPr>
            <a:r>
              <a:rPr lang="en-US" sz="1800"/>
              <a:t>Training to reduce errors and inefficiencies; and </a:t>
            </a:r>
          </a:p>
          <a:p>
            <a:pPr lvl="1">
              <a:lnSpc>
                <a:spcPct val="110000"/>
              </a:lnSpc>
              <a:buSzPct val="90000"/>
            </a:pPr>
            <a:r>
              <a:rPr lang="en-US" sz="1800"/>
              <a:t>Ongoing performance planning and evaluation. </a:t>
            </a:r>
          </a:p>
          <a:p>
            <a:pPr lvl="1">
              <a:lnSpc>
                <a:spcPct val="110000"/>
              </a:lnSpc>
              <a:buFont typeface="+mj-lt"/>
              <a:buAutoNum type="arabicPeriod"/>
            </a:pPr>
            <a:endParaRPr lang="en-US" sz="1400"/>
          </a:p>
          <a:p>
            <a:pPr lvl="1">
              <a:lnSpc>
                <a:spcPct val="110000"/>
              </a:lnSpc>
            </a:pPr>
            <a:endParaRPr lang="en-US" sz="1200"/>
          </a:p>
          <a:p>
            <a:pPr>
              <a:lnSpc>
                <a:spcPct val="110000"/>
              </a:lnSpc>
            </a:pPr>
            <a:endParaRPr lang="en-US" sz="2000"/>
          </a:p>
        </p:txBody>
      </p:sp>
    </p:spTree>
    <p:extLst>
      <p:ext uri="{BB962C8B-B14F-4D97-AF65-F5344CB8AC3E}">
        <p14:creationId xmlns:p14="http://schemas.microsoft.com/office/powerpoint/2010/main" val="33288821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09CFF-6FF1-728F-8F07-5256DADE29C6}"/>
              </a:ext>
            </a:extLst>
          </p:cNvPr>
          <p:cNvSpPr>
            <a:spLocks noGrp="1"/>
          </p:cNvSpPr>
          <p:nvPr>
            <p:ph type="title"/>
          </p:nvPr>
        </p:nvSpPr>
        <p:spPr/>
        <p:txBody>
          <a:bodyPr>
            <a:normAutofit/>
          </a:bodyPr>
          <a:lstStyle/>
          <a:p>
            <a:r>
              <a:rPr lang="en-US" sz="4000"/>
              <a:t>Section 10: Program Integrity and Accountability (2 of 2)</a:t>
            </a:r>
          </a:p>
        </p:txBody>
      </p:sp>
      <p:sp>
        <p:nvSpPr>
          <p:cNvPr id="3" name="Slide Number Placeholder 2">
            <a:extLst>
              <a:ext uri="{FF2B5EF4-FFF2-40B4-BE49-F238E27FC236}">
                <a16:creationId xmlns:a16="http://schemas.microsoft.com/office/drawing/2014/main" id="{87D1E72E-259E-4CCC-05C0-BD0E5D1284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36</a:t>
            </a:fld>
            <a:endParaRPr lang="en-US"/>
          </a:p>
        </p:txBody>
      </p:sp>
      <p:sp>
        <p:nvSpPr>
          <p:cNvPr id="4" name="Text Placeholder 3">
            <a:extLst>
              <a:ext uri="{FF2B5EF4-FFF2-40B4-BE49-F238E27FC236}">
                <a16:creationId xmlns:a16="http://schemas.microsoft.com/office/drawing/2014/main" id="{9C6E90CC-77DC-00B7-4927-1A53552A833D}"/>
              </a:ext>
            </a:extLst>
          </p:cNvPr>
          <p:cNvSpPr>
            <a:spLocks noGrp="1"/>
          </p:cNvSpPr>
          <p:nvPr>
            <p:ph type="body" idx="1"/>
          </p:nvPr>
        </p:nvSpPr>
        <p:spPr>
          <a:xfrm>
            <a:off x="838200" y="1458930"/>
            <a:ext cx="10515600" cy="5262545"/>
          </a:xfrm>
        </p:spPr>
        <p:txBody>
          <a:bodyPr>
            <a:normAutofit lnSpcReduction="10000"/>
          </a:bodyPr>
          <a:lstStyle/>
          <a:p>
            <a:pPr marL="114300" indent="0">
              <a:lnSpc>
                <a:spcPct val="100000"/>
              </a:lnSpc>
              <a:buNone/>
            </a:pPr>
            <a:r>
              <a:rPr lang="en-US" sz="2200" b="1"/>
              <a:t>Additional key highlights for Section 10 include:</a:t>
            </a:r>
            <a:r>
              <a:rPr lang="en-US" sz="2200"/>
              <a:t> </a:t>
            </a:r>
          </a:p>
          <a:p>
            <a:pPr>
              <a:lnSpc>
                <a:spcPct val="110000"/>
              </a:lnSpc>
            </a:pPr>
            <a:r>
              <a:rPr lang="en-US" sz="2000"/>
              <a:t>VDOE follows procedures outlined by the Department of Accounts (DOA) to code and track funds; is audited by the DOA for effective fiscal management practice and areas of correction annually. </a:t>
            </a:r>
          </a:p>
          <a:p>
            <a:pPr>
              <a:lnSpc>
                <a:spcPct val="110000"/>
              </a:lnSpc>
            </a:pPr>
            <a:r>
              <a:rPr lang="en-US" sz="2000"/>
              <a:t>VDOE monitors all subrecipients, grantees, and contractors receiving CCDF. Monitoring strategies are informed by an annual risk assessment, the purpose of the agreement, and ongoing performance.</a:t>
            </a:r>
          </a:p>
          <a:p>
            <a:pPr>
              <a:lnSpc>
                <a:spcPct val="110000"/>
              </a:lnSpc>
            </a:pPr>
            <a:r>
              <a:rPr lang="en-US" sz="2000"/>
              <a:t>VDOE annually reviews a random sample of case data to assess accurate implementation of eligibility and enrollment policies and processes at the local level. </a:t>
            </a:r>
          </a:p>
          <a:p>
            <a:pPr lvl="1">
              <a:lnSpc>
                <a:spcPct val="110000"/>
              </a:lnSpc>
            </a:pPr>
            <a:r>
              <a:rPr lang="en-US" sz="2000"/>
              <a:t>Note this data is submitted to the federal Office of Child Care for review every three years.</a:t>
            </a:r>
          </a:p>
          <a:p>
            <a:pPr>
              <a:lnSpc>
                <a:spcPct val="110000"/>
              </a:lnSpc>
            </a:pPr>
            <a:r>
              <a:rPr lang="en-US" sz="2000"/>
              <a:t>Local departments of social services identify, receive, and investigate allegations of fraud by families and child care providers. If and when fraud is identified, cases may be referred for the Commonwealth’s Attorney.</a:t>
            </a:r>
          </a:p>
        </p:txBody>
      </p:sp>
    </p:spTree>
    <p:extLst>
      <p:ext uri="{BB962C8B-B14F-4D97-AF65-F5344CB8AC3E}">
        <p14:creationId xmlns:p14="http://schemas.microsoft.com/office/powerpoint/2010/main" val="7594298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Google Shape;285;g1a5e57395b2_0_33"/>
          <p:cNvSpPr txBox="1">
            <a:spLocks noGrp="1"/>
          </p:cNvSpPr>
          <p:nvPr>
            <p:ph type="title"/>
          </p:nvPr>
        </p:nvSpPr>
        <p:spPr>
          <a:xfrm>
            <a:off x="635900" y="2449975"/>
            <a:ext cx="11556000" cy="2852700"/>
          </a:xfrm>
          <a:prstGeom prst="rect">
            <a:avLst/>
          </a:prstGeom>
          <a:noFill/>
          <a:ln>
            <a:noFill/>
          </a:ln>
        </p:spPr>
        <p:txBody>
          <a:bodyPr spcFirstLastPara="1" wrap="square" lIns="91425" tIns="45700" rIns="91425" bIns="45700" anchor="t" anchorCtr="0">
            <a:normAutofit/>
          </a:bodyPr>
          <a:lstStyle/>
          <a:p>
            <a:endParaRPr sz="4600"/>
          </a:p>
          <a:p>
            <a:r>
              <a:rPr lang="en-US" sz="4600"/>
              <a:t>Summary of Written Public Comments </a:t>
            </a:r>
            <a:br>
              <a:rPr lang="en-US" sz="4600"/>
            </a:br>
            <a:r>
              <a:rPr lang="en-US" sz="4600"/>
              <a:t>Receive as of June 3, 2024</a:t>
            </a:r>
          </a:p>
        </p:txBody>
      </p:sp>
      <p:sp>
        <p:nvSpPr>
          <p:cNvPr id="286" name="Google Shape;286;g1a5e57395b2_0_33"/>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37</a:t>
            </a:fld>
            <a:endParaRPr/>
          </a:p>
        </p:txBody>
      </p:sp>
    </p:spTree>
    <p:extLst>
      <p:ext uri="{BB962C8B-B14F-4D97-AF65-F5344CB8AC3E}">
        <p14:creationId xmlns:p14="http://schemas.microsoft.com/office/powerpoint/2010/main" val="8331301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Key Messages to Date</a:t>
            </a: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38</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graphicFrame>
        <p:nvGraphicFramePr>
          <p:cNvPr id="7" name="Table 6">
            <a:extLst>
              <a:ext uri="{FF2B5EF4-FFF2-40B4-BE49-F238E27FC236}">
                <a16:creationId xmlns:a16="http://schemas.microsoft.com/office/drawing/2014/main" id="{272B2824-DC9D-7928-C8CE-2FEBB864202F}"/>
              </a:ext>
            </a:extLst>
          </p:cNvPr>
          <p:cNvGraphicFramePr>
            <a:graphicFrameLocks noGrp="1"/>
          </p:cNvGraphicFramePr>
          <p:nvPr>
            <p:extLst>
              <p:ext uri="{D42A27DB-BD31-4B8C-83A1-F6EECF244321}">
                <p14:modId xmlns:p14="http://schemas.microsoft.com/office/powerpoint/2010/main" val="418629704"/>
              </p:ext>
            </p:extLst>
          </p:nvPr>
        </p:nvGraphicFramePr>
        <p:xfrm>
          <a:off x="611990" y="1666340"/>
          <a:ext cx="10741810" cy="4760813"/>
        </p:xfrm>
        <a:graphic>
          <a:graphicData uri="http://schemas.openxmlformats.org/drawingml/2006/table">
            <a:tbl>
              <a:tblPr firstRow="1" bandRow="1">
                <a:tableStyleId>{5C22544A-7EE6-4342-B048-85BDC9FD1C3A}</a:tableStyleId>
              </a:tblPr>
              <a:tblGrid>
                <a:gridCol w="4786861">
                  <a:extLst>
                    <a:ext uri="{9D8B030D-6E8A-4147-A177-3AD203B41FA5}">
                      <a16:colId xmlns:a16="http://schemas.microsoft.com/office/drawing/2014/main" val="1175242579"/>
                    </a:ext>
                  </a:extLst>
                </a:gridCol>
                <a:gridCol w="5954949">
                  <a:extLst>
                    <a:ext uri="{9D8B030D-6E8A-4147-A177-3AD203B41FA5}">
                      <a16:colId xmlns:a16="http://schemas.microsoft.com/office/drawing/2014/main" val="1714923008"/>
                    </a:ext>
                  </a:extLst>
                </a:gridCol>
              </a:tblGrid>
              <a:tr h="691733">
                <a:tc>
                  <a:txBody>
                    <a:bodyPr/>
                    <a:lstStyle/>
                    <a:p>
                      <a:r>
                        <a:rPr lang="en-US" sz="1800">
                          <a:latin typeface="Georgia" panose="02040502050405020303" pitchFamily="18" charset="0"/>
                        </a:rPr>
                        <a:t>CCDF State Plan Section</a:t>
                      </a:r>
                    </a:p>
                  </a:txBody>
                  <a:tcPr/>
                </a:tc>
                <a:tc>
                  <a:txBody>
                    <a:bodyPr/>
                    <a:lstStyle/>
                    <a:p>
                      <a:r>
                        <a:rPr lang="en-US" sz="1800">
                          <a:latin typeface="Georgia" panose="02040502050405020303" pitchFamily="18" charset="0"/>
                        </a:rPr>
                        <a:t>Summary of Comments</a:t>
                      </a:r>
                    </a:p>
                  </a:txBody>
                  <a:tcPr/>
                </a:tc>
                <a:extLst>
                  <a:ext uri="{0D108BD9-81ED-4DB2-BD59-A6C34878D82A}">
                    <a16:rowId xmlns:a16="http://schemas.microsoft.com/office/drawing/2014/main" val="2590183119"/>
                  </a:ext>
                </a:extLst>
              </a:tr>
              <a:tr h="962635">
                <a:tc>
                  <a:txBody>
                    <a:bodyPr/>
                    <a:lstStyle/>
                    <a:p>
                      <a:r>
                        <a:rPr lang="en-US" sz="1600">
                          <a:latin typeface="Georgia" panose="02040502050405020303" pitchFamily="18" charset="0"/>
                        </a:rPr>
                        <a:t>Section 2: Child and Family Eligibility and Enrollment</a:t>
                      </a:r>
                    </a:p>
                  </a:txBody>
                  <a:tcPr/>
                </a:tc>
                <a:tc>
                  <a:txBody>
                    <a:bodyPr/>
                    <a:lstStyle/>
                    <a:p>
                      <a:pPr marL="285750" indent="-285750">
                        <a:spcAft>
                          <a:spcPts val="600"/>
                        </a:spcAft>
                        <a:buFont typeface="Arial" panose="020B0604020202020204" pitchFamily="34" charset="0"/>
                        <a:buChar char="•"/>
                      </a:pPr>
                      <a:r>
                        <a:rPr lang="en-US" sz="1600">
                          <a:latin typeface="Georgia" panose="02040502050405020303" pitchFamily="18" charset="0"/>
                        </a:rPr>
                        <a:t>Recommendation to improve public awareness of the importance of early childhood care and education to maximize reach of Child Care Subsidy Program </a:t>
                      </a:r>
                    </a:p>
                    <a:p>
                      <a:pPr marL="285750" indent="-285750">
                        <a:spcAft>
                          <a:spcPts val="600"/>
                        </a:spcAft>
                        <a:buFont typeface="Arial" panose="020B0604020202020204" pitchFamily="34" charset="0"/>
                        <a:buChar char="•"/>
                      </a:pPr>
                      <a:r>
                        <a:rPr lang="en-US" sz="1600">
                          <a:latin typeface="Georgia" panose="02040502050405020303" pitchFamily="18" charset="0"/>
                        </a:rPr>
                        <a:t>Recommendation to consider including staff in licensed/regulated child care programs as categorically eligible for the Child Care Subsidy Program (Section 2.2.2)</a:t>
                      </a:r>
                    </a:p>
                    <a:p>
                      <a:pPr marL="285750" indent="-285750">
                        <a:spcAft>
                          <a:spcPts val="600"/>
                        </a:spcAft>
                        <a:buFont typeface="Arial" panose="020B0604020202020204" pitchFamily="34" charset="0"/>
                        <a:buChar char="•"/>
                      </a:pPr>
                      <a:r>
                        <a:rPr lang="en-US" sz="1600">
                          <a:latin typeface="Georgia" panose="02040502050405020303" pitchFamily="18" charset="0"/>
                        </a:rPr>
                        <a:t>Recommendation to clarify income eligibility parameters by age groups (Section 2.2.4)</a:t>
                      </a:r>
                    </a:p>
                  </a:txBody>
                  <a:tcPr/>
                </a:tc>
                <a:extLst>
                  <a:ext uri="{0D108BD9-81ED-4DB2-BD59-A6C34878D82A}">
                    <a16:rowId xmlns:a16="http://schemas.microsoft.com/office/drawing/2014/main" val="3536784427"/>
                  </a:ext>
                </a:extLst>
              </a:tr>
              <a:tr h="962635">
                <a:tc>
                  <a:txBody>
                    <a:bodyPr/>
                    <a:lstStyle/>
                    <a:p>
                      <a:r>
                        <a:rPr lang="en-US" sz="1600">
                          <a:latin typeface="Georgia" panose="02040502050405020303" pitchFamily="18" charset="0"/>
                        </a:rPr>
                        <a:t>Section 5: Health and Safety of Child Care Settings</a:t>
                      </a:r>
                    </a:p>
                  </a:txBody>
                  <a:tcPr/>
                </a:tc>
                <a:tc>
                  <a:txBody>
                    <a:bodyPr/>
                    <a:lstStyle/>
                    <a:p>
                      <a:pPr marL="285750" indent="-285750">
                        <a:spcAft>
                          <a:spcPts val="600"/>
                        </a:spcAft>
                        <a:buFont typeface="Arial" panose="020B0604020202020204" pitchFamily="34" charset="0"/>
                        <a:buChar char="•"/>
                      </a:pPr>
                      <a:r>
                        <a:rPr lang="en-US" sz="1600" i="0">
                          <a:latin typeface="Georgia" panose="02040502050405020303" pitchFamily="18" charset="0"/>
                        </a:rPr>
                        <a:t>Recommendation to include summary of new safe sleep guidelines for voluntarily registered family day homes per HB 358 (Section 5.1.2) </a:t>
                      </a:r>
                    </a:p>
                    <a:p>
                      <a:pPr marL="285750" marR="0" lvl="0" indent="-285750" algn="l" rtl="0" eaLnBrk="1" fontAlgn="auto" latinLnBrk="0" hangingPunct="1">
                        <a:lnSpc>
                          <a:spcPct val="100000"/>
                        </a:lnSpc>
                        <a:spcBef>
                          <a:spcPts val="0"/>
                        </a:spcBef>
                        <a:spcAft>
                          <a:spcPts val="600"/>
                        </a:spcAft>
                        <a:buClr>
                          <a:srgbClr val="000000"/>
                        </a:buClr>
                        <a:buSzTx/>
                        <a:buFont typeface="Arial" panose="020B0604020202020204" pitchFamily="34" charset="0"/>
                        <a:buChar char="•"/>
                      </a:pPr>
                      <a:r>
                        <a:rPr lang="en-US" sz="1600">
                          <a:latin typeface="Georgia"/>
                        </a:rPr>
                        <a:t>Recommendation for the state to provide and/or cover costs associated with lead testing services to non-profit child care centers </a:t>
                      </a:r>
                      <a:r>
                        <a:rPr lang="en-US" sz="1600" i="1">
                          <a:latin typeface="Georgia"/>
                        </a:rPr>
                        <a:t>(note: associated with </a:t>
                      </a:r>
                      <a:r>
                        <a:rPr lang="en-US" sz="1600" b="0" i="1" u="none" strike="noStrike" noProof="0">
                          <a:solidFill>
                            <a:schemeClr val="tx1"/>
                          </a:solidFill>
                          <a:latin typeface="Georgia"/>
                        </a:rPr>
                        <a:t>§ </a:t>
                      </a:r>
                      <a:r>
                        <a:rPr lang="en-US" sz="1600" b="0" i="1" u="none" strike="noStrike" noProof="0">
                          <a:solidFill>
                            <a:schemeClr val="tx1"/>
                          </a:solidFill>
                          <a:latin typeface="Georgia"/>
                          <a:hlinkClick r:id="rId3"/>
                        </a:rPr>
                        <a:t>22.1-280.057</a:t>
                      </a:r>
                      <a:r>
                        <a:rPr lang="en-US" sz="1600" b="0" i="1" u="none" strike="noStrike" noProof="0">
                          <a:solidFill>
                            <a:schemeClr val="tx1"/>
                          </a:solidFill>
                          <a:latin typeface="Georgia"/>
                        </a:rPr>
                        <a:t>, Code of Virginia</a:t>
                      </a:r>
                      <a:r>
                        <a:rPr lang="en-US" sz="1600" i="1">
                          <a:solidFill>
                            <a:schemeClr val="tx1"/>
                          </a:solidFill>
                          <a:latin typeface="Georgia"/>
                        </a:rPr>
                        <a:t>)</a:t>
                      </a:r>
                    </a:p>
                  </a:txBody>
                  <a:tcPr/>
                </a:tc>
                <a:extLst>
                  <a:ext uri="{0D108BD9-81ED-4DB2-BD59-A6C34878D82A}">
                    <a16:rowId xmlns:a16="http://schemas.microsoft.com/office/drawing/2014/main" val="4175115562"/>
                  </a:ext>
                </a:extLst>
              </a:tr>
            </a:tbl>
          </a:graphicData>
        </a:graphic>
      </p:graphicFrame>
    </p:spTree>
    <p:extLst>
      <p:ext uri="{BB962C8B-B14F-4D97-AF65-F5344CB8AC3E}">
        <p14:creationId xmlns:p14="http://schemas.microsoft.com/office/powerpoint/2010/main" val="11457800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Google Shape;285;g1a5e57395b2_0_33"/>
          <p:cNvSpPr txBox="1">
            <a:spLocks noGrp="1"/>
          </p:cNvSpPr>
          <p:nvPr>
            <p:ph type="title"/>
          </p:nvPr>
        </p:nvSpPr>
        <p:spPr>
          <a:xfrm>
            <a:off x="831850" y="2932386"/>
            <a:ext cx="10515600" cy="1630089"/>
          </a:xfrm>
          <a:prstGeom prst="rect">
            <a:avLst/>
          </a:prstGeom>
          <a:noFill/>
          <a:ln>
            <a:noFill/>
          </a:ln>
        </p:spPr>
        <p:txBody>
          <a:bodyPr spcFirstLastPara="1" wrap="square" lIns="91425" tIns="45700" rIns="91425" bIns="45700" anchor="t" anchorCtr="0">
            <a:normAutofit/>
          </a:bodyPr>
          <a:lstStyle/>
          <a:p>
            <a:endParaRPr sz="4600"/>
          </a:p>
          <a:p>
            <a:r>
              <a:rPr lang="en-US" sz="4600"/>
              <a:t>Oral Public Comment</a:t>
            </a:r>
          </a:p>
        </p:txBody>
      </p:sp>
      <p:sp>
        <p:nvSpPr>
          <p:cNvPr id="2" name="Text Placeholder 1">
            <a:extLst>
              <a:ext uri="{FF2B5EF4-FFF2-40B4-BE49-F238E27FC236}">
                <a16:creationId xmlns:a16="http://schemas.microsoft.com/office/drawing/2014/main" id="{B56CD4CC-4740-1B40-9FFA-A1AB71E1DAE8}"/>
              </a:ext>
            </a:extLst>
          </p:cNvPr>
          <p:cNvSpPr>
            <a:spLocks noGrp="1"/>
          </p:cNvSpPr>
          <p:nvPr>
            <p:ph type="body" idx="1"/>
          </p:nvPr>
        </p:nvSpPr>
        <p:spPr/>
        <p:txBody>
          <a:bodyPr/>
          <a:lstStyle/>
          <a:p>
            <a:r>
              <a:rPr lang="en-US" i="1"/>
              <a:t>Attendees are welcome to provide public comment at this time. </a:t>
            </a:r>
          </a:p>
        </p:txBody>
      </p:sp>
      <p:sp>
        <p:nvSpPr>
          <p:cNvPr id="286" name="Google Shape;286;g1a5e57395b2_0_33"/>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39</a:t>
            </a:fld>
            <a:endParaRPr/>
          </a:p>
        </p:txBody>
      </p:sp>
    </p:spTree>
    <p:extLst>
      <p:ext uri="{BB962C8B-B14F-4D97-AF65-F5344CB8AC3E}">
        <p14:creationId xmlns:p14="http://schemas.microsoft.com/office/powerpoint/2010/main" val="3938607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CCDF State Plan: Overview and 2025-2027 Updates</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628078"/>
            <a:ext cx="10515600" cy="4417720"/>
          </a:xfrm>
        </p:spPr>
        <p:txBody>
          <a:bodyPr spcFirstLastPara="1" vert="horz" wrap="square" lIns="91440" tIns="45720" rIns="91440" bIns="45720" rtlCol="0" anchor="t" anchorCtr="0">
            <a:noAutofit/>
          </a:bodyPr>
          <a:lstStyle/>
          <a:p>
            <a:pPr marL="114300" indent="0">
              <a:lnSpc>
                <a:spcPct val="100000"/>
              </a:lnSpc>
              <a:spcBef>
                <a:spcPts val="0"/>
              </a:spcBef>
              <a:spcAft>
                <a:spcPts val="1000"/>
              </a:spcAft>
              <a:buClr>
                <a:schemeClr val="tx1"/>
              </a:buClr>
              <a:buNone/>
            </a:pPr>
            <a:r>
              <a:rPr lang="en-US" sz="2000" b="1">
                <a:solidFill>
                  <a:schemeClr val="accent3"/>
                </a:solidFill>
              </a:rPr>
              <a:t>The Child Care Development Block Grant (CCDBG) Act authorizes funding to states to support child care assistance to low-income working families and health, safety, and quality improvements for the entire child care system.</a:t>
            </a:r>
          </a:p>
          <a:p>
            <a:pPr>
              <a:lnSpc>
                <a:spcPct val="100000"/>
              </a:lnSpc>
              <a:spcBef>
                <a:spcPts val="0"/>
              </a:spcBef>
              <a:spcAft>
                <a:spcPts val="1000"/>
              </a:spcAft>
              <a:buClr>
                <a:schemeClr val="tx1"/>
              </a:buClr>
              <a:buSzPct val="90000"/>
            </a:pPr>
            <a:r>
              <a:rPr lang="en-US" sz="2200">
                <a:solidFill>
                  <a:schemeClr val="accent3"/>
                </a:solidFill>
              </a:rPr>
              <a:t>The Child Care and Development Fund (CCDF) State Plan is effectively Virginia’s application for a three-year cycle of federal funding. It describes how VDOE is completing activities funded by CCDF and implementing policies in compliance with the law. </a:t>
            </a:r>
          </a:p>
          <a:p>
            <a:pPr>
              <a:lnSpc>
                <a:spcPct val="100000"/>
              </a:lnSpc>
              <a:spcBef>
                <a:spcPts val="0"/>
              </a:spcBef>
              <a:spcAft>
                <a:spcPts val="1000"/>
              </a:spcAft>
              <a:buSzPct val="90000"/>
            </a:pPr>
            <a:r>
              <a:rPr lang="en-US" sz="2200">
                <a:solidFill>
                  <a:schemeClr val="accent3"/>
                </a:solidFill>
              </a:rPr>
              <a:t>Lead Agencies complete a CCDF State Plan every three years.</a:t>
            </a:r>
          </a:p>
          <a:p>
            <a:pPr>
              <a:lnSpc>
                <a:spcPct val="100000"/>
              </a:lnSpc>
              <a:spcBef>
                <a:spcPts val="0"/>
              </a:spcBef>
              <a:spcAft>
                <a:spcPts val="1000"/>
              </a:spcAft>
              <a:buSzPct val="90000"/>
            </a:pPr>
            <a:r>
              <a:rPr lang="en-US" sz="2200"/>
              <a:t>The State Plan for federal fiscal years 2025-2027 is due July 1, 2024 with an effective date of October 1, 2024.</a:t>
            </a:r>
            <a:r>
              <a:rPr lang="en-US" sz="2200">
                <a:solidFill>
                  <a:schemeClr val="accent3"/>
                </a:solidFill>
              </a:rPr>
              <a:t> The final State Plan reflects policy changes included in the recently published CCDF Final Rule related to family copayments and provider payment practices.</a:t>
            </a:r>
            <a:endParaRPr lang="en-US" sz="2200"/>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spTree>
    <p:extLst>
      <p:ext uri="{BB962C8B-B14F-4D97-AF65-F5344CB8AC3E}">
        <p14:creationId xmlns:p14="http://schemas.microsoft.com/office/powerpoint/2010/main" val="29608100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Google Shape;285;g1a5e57395b2_0_33"/>
          <p:cNvSpPr txBox="1">
            <a:spLocks noGrp="1"/>
          </p:cNvSpPr>
          <p:nvPr>
            <p:ph type="title"/>
          </p:nvPr>
        </p:nvSpPr>
        <p:spPr>
          <a:xfrm>
            <a:off x="635900" y="2449975"/>
            <a:ext cx="11556000" cy="2852700"/>
          </a:xfrm>
          <a:prstGeom prst="rect">
            <a:avLst/>
          </a:prstGeom>
          <a:noFill/>
          <a:ln>
            <a:noFill/>
          </a:ln>
        </p:spPr>
        <p:txBody>
          <a:bodyPr spcFirstLastPara="1" wrap="square" lIns="91425" tIns="45700" rIns="91425" bIns="45700" anchor="t" anchorCtr="0">
            <a:normAutofit/>
          </a:bodyPr>
          <a:lstStyle/>
          <a:p>
            <a:endParaRPr sz="4600"/>
          </a:p>
          <a:p>
            <a:r>
              <a:rPr lang="en-US" sz="4600"/>
              <a:t>Finalizing the CCDF State Plan</a:t>
            </a:r>
          </a:p>
        </p:txBody>
      </p:sp>
      <p:sp>
        <p:nvSpPr>
          <p:cNvPr id="286" name="Google Shape;286;g1a5e57395b2_0_33"/>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40</a:t>
            </a:fld>
            <a:endParaRPr/>
          </a:p>
        </p:txBody>
      </p:sp>
    </p:spTree>
    <p:extLst>
      <p:ext uri="{BB962C8B-B14F-4D97-AF65-F5344CB8AC3E}">
        <p14:creationId xmlns:p14="http://schemas.microsoft.com/office/powerpoint/2010/main" val="30882713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0A048-B75F-0F64-E5E2-B2BDBB0E8BED}"/>
              </a:ext>
            </a:extLst>
          </p:cNvPr>
          <p:cNvSpPr>
            <a:spLocks noGrp="1"/>
          </p:cNvSpPr>
          <p:nvPr>
            <p:ph type="title"/>
          </p:nvPr>
        </p:nvSpPr>
        <p:spPr/>
        <p:txBody>
          <a:bodyPr>
            <a:normAutofit/>
          </a:bodyPr>
          <a:lstStyle/>
          <a:p>
            <a:r>
              <a:rPr lang="en-US" sz="4000"/>
              <a:t>Timeline and Next Steps</a:t>
            </a:r>
          </a:p>
        </p:txBody>
      </p:sp>
      <p:sp>
        <p:nvSpPr>
          <p:cNvPr id="3" name="Slide Number Placeholder 2">
            <a:extLst>
              <a:ext uri="{FF2B5EF4-FFF2-40B4-BE49-F238E27FC236}">
                <a16:creationId xmlns:a16="http://schemas.microsoft.com/office/drawing/2014/main" id="{292A234D-DC71-C3F0-00DD-21F3C953588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41</a:t>
            </a:fld>
            <a:endParaRPr lang="en-US"/>
          </a:p>
        </p:txBody>
      </p:sp>
      <p:sp>
        <p:nvSpPr>
          <p:cNvPr id="4" name="Text Placeholder 3">
            <a:extLst>
              <a:ext uri="{FF2B5EF4-FFF2-40B4-BE49-F238E27FC236}">
                <a16:creationId xmlns:a16="http://schemas.microsoft.com/office/drawing/2014/main" id="{F44E71E7-D2A6-7C95-B07F-C6765B19FEEE}"/>
              </a:ext>
            </a:extLst>
          </p:cNvPr>
          <p:cNvSpPr>
            <a:spLocks noGrp="1"/>
          </p:cNvSpPr>
          <p:nvPr>
            <p:ph type="body" idx="1"/>
          </p:nvPr>
        </p:nvSpPr>
        <p:spPr>
          <a:xfrm>
            <a:off x="838200" y="4744122"/>
            <a:ext cx="10515600" cy="1432841"/>
          </a:xfrm>
        </p:spPr>
        <p:txBody>
          <a:bodyPr>
            <a:normAutofit lnSpcReduction="10000"/>
          </a:bodyPr>
          <a:lstStyle/>
          <a:p>
            <a:pPr>
              <a:lnSpc>
                <a:spcPct val="100000"/>
              </a:lnSpc>
              <a:buSzPct val="90000"/>
            </a:pPr>
            <a:r>
              <a:rPr lang="en-US" sz="1800"/>
              <a:t>Note: The draft CCDF State Plan and public comment form are available online at </a:t>
            </a:r>
            <a:r>
              <a:rPr lang="en-US" sz="1800">
                <a:hlinkClick r:id="rId2"/>
              </a:rPr>
              <a:t>https://www.childcare.virginia.gov/reports-resources/administrative-program-manuals-reports-and-data/virginia-child-care-plan</a:t>
            </a:r>
            <a:r>
              <a:rPr lang="en-US" sz="1800"/>
              <a:t>. </a:t>
            </a:r>
          </a:p>
          <a:p>
            <a:pPr>
              <a:lnSpc>
                <a:spcPct val="100000"/>
              </a:lnSpc>
              <a:buSzPct val="90000"/>
            </a:pPr>
            <a:r>
              <a:rPr lang="en-US" sz="1800"/>
              <a:t>Public comments may also be submitted via email to </a:t>
            </a:r>
            <a:r>
              <a:rPr lang="en-US" sz="1800">
                <a:hlinkClick r:id="rId3"/>
              </a:rPr>
              <a:t>earlychildhoodaccess@doe.virginia.gov</a:t>
            </a:r>
            <a:r>
              <a:rPr lang="en-US" sz="1800"/>
              <a:t>. </a:t>
            </a:r>
          </a:p>
          <a:p>
            <a:pPr marL="114300" indent="0">
              <a:lnSpc>
                <a:spcPct val="100000"/>
              </a:lnSpc>
              <a:buNone/>
            </a:pPr>
            <a:endParaRPr lang="en-US" sz="2200"/>
          </a:p>
        </p:txBody>
      </p:sp>
      <p:graphicFrame>
        <p:nvGraphicFramePr>
          <p:cNvPr id="5" name="Table 4">
            <a:extLst>
              <a:ext uri="{FF2B5EF4-FFF2-40B4-BE49-F238E27FC236}">
                <a16:creationId xmlns:a16="http://schemas.microsoft.com/office/drawing/2014/main" id="{6E6C4359-2B6B-2177-D02E-A704F12AC3DB}"/>
              </a:ext>
            </a:extLst>
          </p:cNvPr>
          <p:cNvGraphicFramePr>
            <a:graphicFrameLocks noGrp="1"/>
          </p:cNvGraphicFramePr>
          <p:nvPr>
            <p:extLst>
              <p:ext uri="{D42A27DB-BD31-4B8C-83A1-F6EECF244321}">
                <p14:modId xmlns:p14="http://schemas.microsoft.com/office/powerpoint/2010/main" val="554608134"/>
              </p:ext>
            </p:extLst>
          </p:nvPr>
        </p:nvGraphicFramePr>
        <p:xfrm>
          <a:off x="838200" y="1819788"/>
          <a:ext cx="10382026" cy="2440239"/>
        </p:xfrm>
        <a:graphic>
          <a:graphicData uri="http://schemas.openxmlformats.org/drawingml/2006/table">
            <a:tbl>
              <a:tblPr firstRow="1" bandRow="1">
                <a:tableStyleId>{2D5ABB26-0587-4C30-8999-92F81FD0307C}</a:tableStyleId>
              </a:tblPr>
              <a:tblGrid>
                <a:gridCol w="5191013">
                  <a:extLst>
                    <a:ext uri="{9D8B030D-6E8A-4147-A177-3AD203B41FA5}">
                      <a16:colId xmlns:a16="http://schemas.microsoft.com/office/drawing/2014/main" val="2608309722"/>
                    </a:ext>
                  </a:extLst>
                </a:gridCol>
                <a:gridCol w="5191013">
                  <a:extLst>
                    <a:ext uri="{9D8B030D-6E8A-4147-A177-3AD203B41FA5}">
                      <a16:colId xmlns:a16="http://schemas.microsoft.com/office/drawing/2014/main" val="3584512381"/>
                    </a:ext>
                  </a:extLst>
                </a:gridCol>
              </a:tblGrid>
              <a:tr h="511663">
                <a:tc>
                  <a:txBody>
                    <a:bodyPr/>
                    <a:lstStyle/>
                    <a:p>
                      <a:pPr>
                        <a:spcBef>
                          <a:spcPts val="1200"/>
                        </a:spcBef>
                        <a:spcAft>
                          <a:spcPts val="600"/>
                        </a:spcAft>
                      </a:pPr>
                      <a:r>
                        <a:rPr lang="en-US" sz="2000" b="1">
                          <a:latin typeface="Georgia"/>
                        </a:rPr>
                        <a:t>TODAY, June 5</a:t>
                      </a:r>
                    </a:p>
                  </a:txBody>
                  <a:tcPr/>
                </a:tc>
                <a:tc>
                  <a:txBody>
                    <a:bodyPr/>
                    <a:lstStyle/>
                    <a:p>
                      <a:pPr>
                        <a:spcBef>
                          <a:spcPts val="1200"/>
                        </a:spcBef>
                        <a:spcAft>
                          <a:spcPts val="600"/>
                        </a:spcAft>
                      </a:pPr>
                      <a:r>
                        <a:rPr lang="en-US" sz="2000">
                          <a:latin typeface="Georgia"/>
                        </a:rPr>
                        <a:t>CCDF State Plan Public Hearing</a:t>
                      </a:r>
                    </a:p>
                  </a:txBody>
                  <a:tcPr/>
                </a:tc>
                <a:extLst>
                  <a:ext uri="{0D108BD9-81ED-4DB2-BD59-A6C34878D82A}">
                    <a16:rowId xmlns:a16="http://schemas.microsoft.com/office/drawing/2014/main" val="3799286364"/>
                  </a:ext>
                </a:extLst>
              </a:tr>
              <a:tr h="511663">
                <a:tc>
                  <a:txBody>
                    <a:bodyPr/>
                    <a:lstStyle/>
                    <a:p>
                      <a:pPr>
                        <a:spcBef>
                          <a:spcPts val="1200"/>
                        </a:spcBef>
                        <a:spcAft>
                          <a:spcPts val="600"/>
                        </a:spcAft>
                      </a:pPr>
                      <a:r>
                        <a:rPr lang="en-US" sz="2000" b="1">
                          <a:latin typeface="Georgia"/>
                        </a:rPr>
                        <a:t>Sunday, June 16 (midnight)</a:t>
                      </a:r>
                    </a:p>
                  </a:txBody>
                  <a:tcPr/>
                </a:tc>
                <a:tc>
                  <a:txBody>
                    <a:bodyPr/>
                    <a:lstStyle/>
                    <a:p>
                      <a:pPr>
                        <a:spcBef>
                          <a:spcPts val="1200"/>
                        </a:spcBef>
                        <a:spcAft>
                          <a:spcPts val="600"/>
                        </a:spcAft>
                      </a:pPr>
                      <a:r>
                        <a:rPr lang="en-US" sz="2000">
                          <a:latin typeface="Georgia"/>
                        </a:rPr>
                        <a:t>Deadline to submit written public comments</a:t>
                      </a:r>
                    </a:p>
                  </a:txBody>
                  <a:tcPr/>
                </a:tc>
                <a:extLst>
                  <a:ext uri="{0D108BD9-81ED-4DB2-BD59-A6C34878D82A}">
                    <a16:rowId xmlns:a16="http://schemas.microsoft.com/office/drawing/2014/main" val="921390092"/>
                  </a:ext>
                </a:extLst>
              </a:tr>
              <a:tr h="511663">
                <a:tc>
                  <a:txBody>
                    <a:bodyPr/>
                    <a:lstStyle/>
                    <a:p>
                      <a:pPr>
                        <a:spcBef>
                          <a:spcPts val="1200"/>
                        </a:spcBef>
                        <a:spcAft>
                          <a:spcPts val="600"/>
                        </a:spcAft>
                      </a:pPr>
                      <a:r>
                        <a:rPr lang="en-US" sz="2000" b="1">
                          <a:latin typeface="Georgia"/>
                        </a:rPr>
                        <a:t>Monday, June 17—Friday, June 28</a:t>
                      </a:r>
                    </a:p>
                  </a:txBody>
                  <a:tcPr/>
                </a:tc>
                <a:tc>
                  <a:txBody>
                    <a:bodyPr/>
                    <a:lstStyle/>
                    <a:p>
                      <a:pPr>
                        <a:spcBef>
                          <a:spcPts val="1200"/>
                        </a:spcBef>
                        <a:spcAft>
                          <a:spcPts val="600"/>
                        </a:spcAft>
                      </a:pPr>
                      <a:r>
                        <a:rPr lang="en-US" sz="2000">
                          <a:latin typeface="Georgia"/>
                        </a:rPr>
                        <a:t>VDOE finalizes revisions</a:t>
                      </a:r>
                    </a:p>
                  </a:txBody>
                  <a:tcPr/>
                </a:tc>
                <a:extLst>
                  <a:ext uri="{0D108BD9-81ED-4DB2-BD59-A6C34878D82A}">
                    <a16:rowId xmlns:a16="http://schemas.microsoft.com/office/drawing/2014/main" val="2751995300"/>
                  </a:ext>
                </a:extLst>
              </a:tr>
              <a:tr h="905250">
                <a:tc>
                  <a:txBody>
                    <a:bodyPr/>
                    <a:lstStyle/>
                    <a:p>
                      <a:pPr>
                        <a:spcBef>
                          <a:spcPts val="1200"/>
                        </a:spcBef>
                        <a:spcAft>
                          <a:spcPts val="600"/>
                        </a:spcAft>
                      </a:pPr>
                      <a:r>
                        <a:rPr lang="en-US" sz="2000" b="1">
                          <a:latin typeface="Georgia"/>
                        </a:rPr>
                        <a:t>Monday, July 1</a:t>
                      </a:r>
                    </a:p>
                  </a:txBody>
                  <a:tcPr/>
                </a:tc>
                <a:tc>
                  <a:txBody>
                    <a:bodyPr/>
                    <a:lstStyle/>
                    <a:p>
                      <a:pPr>
                        <a:spcBef>
                          <a:spcPts val="1200"/>
                        </a:spcBef>
                        <a:spcAft>
                          <a:spcPts val="600"/>
                        </a:spcAft>
                      </a:pPr>
                      <a:r>
                        <a:rPr lang="en-US" sz="2000">
                          <a:latin typeface="Georgia"/>
                        </a:rPr>
                        <a:t>Deadline to submit and certify CCDF State Plan to the Office of Child Care</a:t>
                      </a:r>
                    </a:p>
                  </a:txBody>
                  <a:tcPr/>
                </a:tc>
                <a:extLst>
                  <a:ext uri="{0D108BD9-81ED-4DB2-BD59-A6C34878D82A}">
                    <a16:rowId xmlns:a16="http://schemas.microsoft.com/office/drawing/2014/main" val="1749026591"/>
                  </a:ext>
                </a:extLst>
              </a:tr>
            </a:tbl>
          </a:graphicData>
        </a:graphic>
      </p:graphicFrame>
    </p:spTree>
    <p:extLst>
      <p:ext uri="{BB962C8B-B14F-4D97-AF65-F5344CB8AC3E}">
        <p14:creationId xmlns:p14="http://schemas.microsoft.com/office/powerpoint/2010/main" val="23642065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5ED26-9DBF-89C5-6123-2C80E96D388F}"/>
              </a:ext>
            </a:extLst>
          </p:cNvPr>
          <p:cNvSpPr>
            <a:spLocks noGrp="1"/>
          </p:cNvSpPr>
          <p:nvPr>
            <p:ph type="title"/>
          </p:nvPr>
        </p:nvSpPr>
        <p:spPr/>
        <p:txBody>
          <a:bodyPr/>
          <a:lstStyle/>
          <a:p>
            <a:r>
              <a:rPr lang="en-US"/>
              <a:t>Thank you!</a:t>
            </a:r>
          </a:p>
        </p:txBody>
      </p:sp>
      <p:sp>
        <p:nvSpPr>
          <p:cNvPr id="3" name="Text Placeholder 2">
            <a:extLst>
              <a:ext uri="{FF2B5EF4-FFF2-40B4-BE49-F238E27FC236}">
                <a16:creationId xmlns:a16="http://schemas.microsoft.com/office/drawing/2014/main" id="{1C02A338-AC2C-97F5-F126-9EABD80A6FA0}"/>
              </a:ext>
            </a:extLst>
          </p:cNvPr>
          <p:cNvSpPr>
            <a:spLocks noGrp="1"/>
          </p:cNvSpPr>
          <p:nvPr>
            <p:ph type="body" idx="1"/>
          </p:nvPr>
        </p:nvSpPr>
        <p:spPr/>
        <p:txBody>
          <a:bodyPr/>
          <a:lstStyle/>
          <a:p>
            <a:endParaRPr lang="en-US"/>
          </a:p>
          <a:p>
            <a:r>
              <a:rPr lang="en-US">
                <a:hlinkClick r:id="rId2"/>
              </a:rPr>
              <a:t>earlychildhoodaccess@doe.virginia.gov</a:t>
            </a:r>
            <a:r>
              <a:rPr lang="en-US"/>
              <a:t> </a:t>
            </a:r>
          </a:p>
        </p:txBody>
      </p:sp>
      <p:sp>
        <p:nvSpPr>
          <p:cNvPr id="4" name="Slide Number Placeholder 3">
            <a:extLst>
              <a:ext uri="{FF2B5EF4-FFF2-40B4-BE49-F238E27FC236}">
                <a16:creationId xmlns:a16="http://schemas.microsoft.com/office/drawing/2014/main" id="{675A25E2-16B9-E52A-D0A8-1807086FE50F}"/>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42</a:t>
            </a:fld>
            <a:endParaRPr lang="en-US"/>
          </a:p>
        </p:txBody>
      </p:sp>
    </p:spTree>
    <p:extLst>
      <p:ext uri="{BB962C8B-B14F-4D97-AF65-F5344CB8AC3E}">
        <p14:creationId xmlns:p14="http://schemas.microsoft.com/office/powerpoint/2010/main" val="390933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46468-8234-33E1-BC60-9133A602A8FB}"/>
              </a:ext>
            </a:extLst>
          </p:cNvPr>
          <p:cNvSpPr>
            <a:spLocks noGrp="1"/>
          </p:cNvSpPr>
          <p:nvPr>
            <p:ph type="title"/>
          </p:nvPr>
        </p:nvSpPr>
        <p:spPr/>
        <p:txBody>
          <a:bodyPr>
            <a:normAutofit/>
          </a:bodyPr>
          <a:lstStyle/>
          <a:p>
            <a:r>
              <a:rPr lang="en-US" sz="4000"/>
              <a:t>What the CCDF State Plan Covers (1 of 2)</a:t>
            </a:r>
          </a:p>
        </p:txBody>
      </p:sp>
      <p:sp>
        <p:nvSpPr>
          <p:cNvPr id="3" name="Slide Number Placeholder 2">
            <a:extLst>
              <a:ext uri="{FF2B5EF4-FFF2-40B4-BE49-F238E27FC236}">
                <a16:creationId xmlns:a16="http://schemas.microsoft.com/office/drawing/2014/main" id="{1EB5B6CD-5602-BBAB-C1F4-C206CCF2E46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graphicFrame>
        <p:nvGraphicFramePr>
          <p:cNvPr id="6" name="Table 5">
            <a:extLst>
              <a:ext uri="{FF2B5EF4-FFF2-40B4-BE49-F238E27FC236}">
                <a16:creationId xmlns:a16="http://schemas.microsoft.com/office/drawing/2014/main" id="{CB6FBE80-017D-5B99-96AE-13640B459E98}"/>
              </a:ext>
            </a:extLst>
          </p:cNvPr>
          <p:cNvGraphicFramePr>
            <a:graphicFrameLocks noGrp="1"/>
          </p:cNvGraphicFramePr>
          <p:nvPr>
            <p:extLst>
              <p:ext uri="{D42A27DB-BD31-4B8C-83A1-F6EECF244321}">
                <p14:modId xmlns:p14="http://schemas.microsoft.com/office/powerpoint/2010/main" val="3569836484"/>
              </p:ext>
            </p:extLst>
          </p:nvPr>
        </p:nvGraphicFramePr>
        <p:xfrm>
          <a:off x="327837" y="1554026"/>
          <a:ext cx="11536325" cy="4504812"/>
        </p:xfrm>
        <a:graphic>
          <a:graphicData uri="http://schemas.openxmlformats.org/drawingml/2006/table">
            <a:tbl>
              <a:tblPr firstRow="1" bandRow="1">
                <a:tableStyleId>{5C22544A-7EE6-4342-B048-85BDC9FD1C3A}</a:tableStyleId>
              </a:tblPr>
              <a:tblGrid>
                <a:gridCol w="3361764">
                  <a:extLst>
                    <a:ext uri="{9D8B030D-6E8A-4147-A177-3AD203B41FA5}">
                      <a16:colId xmlns:a16="http://schemas.microsoft.com/office/drawing/2014/main" val="2211759022"/>
                    </a:ext>
                  </a:extLst>
                </a:gridCol>
                <a:gridCol w="8174561">
                  <a:extLst>
                    <a:ext uri="{9D8B030D-6E8A-4147-A177-3AD203B41FA5}">
                      <a16:colId xmlns:a16="http://schemas.microsoft.com/office/drawing/2014/main" val="1589568197"/>
                    </a:ext>
                  </a:extLst>
                </a:gridCol>
              </a:tblGrid>
              <a:tr h="290466">
                <a:tc>
                  <a:txBody>
                    <a:bodyPr/>
                    <a:lstStyle/>
                    <a:p>
                      <a:pPr algn="ctr"/>
                      <a:r>
                        <a:rPr lang="en-US" sz="1800">
                          <a:latin typeface="Georgia"/>
                          <a:cs typeface="Calibri"/>
                        </a:rPr>
                        <a:t>State Plan Section</a:t>
                      </a:r>
                    </a:p>
                  </a:txBody>
                  <a:tcPr/>
                </a:tc>
                <a:tc>
                  <a:txBody>
                    <a:bodyPr/>
                    <a:lstStyle/>
                    <a:p>
                      <a:pPr algn="ctr"/>
                      <a:r>
                        <a:rPr lang="en-US" sz="1800">
                          <a:latin typeface="Georgia"/>
                          <a:cs typeface="Calibri"/>
                        </a:rPr>
                        <a:t>Key Topics</a:t>
                      </a:r>
                    </a:p>
                  </a:txBody>
                  <a:tcPr/>
                </a:tc>
                <a:extLst>
                  <a:ext uri="{0D108BD9-81ED-4DB2-BD59-A6C34878D82A}">
                    <a16:rowId xmlns:a16="http://schemas.microsoft.com/office/drawing/2014/main" val="2216737855"/>
                  </a:ext>
                </a:extLst>
              </a:tr>
              <a:tr h="609978">
                <a:tc>
                  <a:txBody>
                    <a:bodyPr/>
                    <a:lstStyle/>
                    <a:p>
                      <a:r>
                        <a:rPr lang="en-US" sz="1500">
                          <a:latin typeface="Georgia"/>
                          <a:cs typeface="Calibri"/>
                        </a:rPr>
                        <a:t>1. CCDF Program Administration </a:t>
                      </a:r>
                    </a:p>
                  </a:txBody>
                  <a:tcPr/>
                </a:tc>
                <a:tc>
                  <a:txBody>
                    <a:bodyPr/>
                    <a:lstStyle/>
                    <a:p>
                      <a:pPr marL="285750" indent="-285750">
                        <a:buClr>
                          <a:schemeClr val="tx1"/>
                        </a:buClr>
                        <a:buFont typeface="Arial" panose="020B0604020202020204" pitchFamily="34" charset="0"/>
                        <a:buChar char="•"/>
                      </a:pPr>
                      <a:r>
                        <a:rPr lang="en-US" sz="1500">
                          <a:latin typeface="Georgia"/>
                          <a:cs typeface="Calibri"/>
                        </a:rPr>
                        <a:t>Information on the Lead Agency, Lead Agency leadership, and the entities and individuals that implement various aspects of CCDBG</a:t>
                      </a:r>
                    </a:p>
                    <a:p>
                      <a:pPr marL="285750" indent="-285750">
                        <a:buClr>
                          <a:schemeClr val="tx1"/>
                        </a:buClr>
                        <a:buFont typeface="Arial" panose="020B0604020202020204" pitchFamily="34" charset="0"/>
                        <a:buChar char="•"/>
                      </a:pPr>
                      <a:r>
                        <a:rPr lang="en-US" sz="1500">
                          <a:latin typeface="Georgia"/>
                          <a:cs typeface="Calibri"/>
                        </a:rPr>
                        <a:t>Identifies the partners consulted in Plan development</a:t>
                      </a:r>
                    </a:p>
                  </a:txBody>
                  <a:tcPr/>
                </a:tc>
                <a:extLst>
                  <a:ext uri="{0D108BD9-81ED-4DB2-BD59-A6C34878D82A}">
                    <a16:rowId xmlns:a16="http://schemas.microsoft.com/office/drawing/2014/main" val="122392402"/>
                  </a:ext>
                </a:extLst>
              </a:tr>
              <a:tr h="572892">
                <a:tc>
                  <a:txBody>
                    <a:bodyPr/>
                    <a:lstStyle/>
                    <a:p>
                      <a:pPr marL="169545" indent="-169545"/>
                      <a:r>
                        <a:rPr lang="en-US" sz="1500">
                          <a:latin typeface="Georgia"/>
                          <a:cs typeface="Calibri"/>
                        </a:rPr>
                        <a:t>2. Child and Family Eligibility and Enrollment and Continuity of Care*</a:t>
                      </a:r>
                    </a:p>
                  </a:txBody>
                  <a:tcPr/>
                </a:tc>
                <a:tc>
                  <a:txBody>
                    <a:bodyPr/>
                    <a:lstStyle/>
                    <a:p>
                      <a:pPr marL="285750" lvl="1" indent="-285750">
                        <a:buClr>
                          <a:schemeClr val="tx1"/>
                        </a:buClr>
                        <a:buFont typeface="Arial" panose="020B0604020202020204" pitchFamily="34" charset="0"/>
                        <a:buChar char="•"/>
                      </a:pPr>
                      <a:r>
                        <a:rPr lang="en-US" sz="1500">
                          <a:latin typeface="Georgia"/>
                          <a:cs typeface="Calibri"/>
                        </a:rPr>
                        <a:t>How Lead Agencies define eligible children and families</a:t>
                      </a:r>
                    </a:p>
                    <a:p>
                      <a:pPr marL="285750" lvl="1" indent="-285750">
                        <a:buClr>
                          <a:schemeClr val="tx1"/>
                        </a:buClr>
                        <a:buFont typeface="Arial" panose="020B0604020202020204" pitchFamily="34" charset="0"/>
                        <a:buChar char="•"/>
                      </a:pPr>
                      <a:r>
                        <a:rPr lang="en-US" sz="1500">
                          <a:latin typeface="Georgia"/>
                          <a:cs typeface="Calibri"/>
                        </a:rPr>
                        <a:t>Strategies to promote continuity of care </a:t>
                      </a:r>
                    </a:p>
                  </a:txBody>
                  <a:tcPr/>
                </a:tc>
                <a:extLst>
                  <a:ext uri="{0D108BD9-81ED-4DB2-BD59-A6C34878D82A}">
                    <a16:rowId xmlns:a16="http://schemas.microsoft.com/office/drawing/2014/main" val="2370708169"/>
                  </a:ext>
                </a:extLst>
              </a:tr>
              <a:tr h="499238">
                <a:tc>
                  <a:txBody>
                    <a:bodyPr/>
                    <a:lstStyle/>
                    <a:p>
                      <a:r>
                        <a:rPr lang="en-US" sz="1500">
                          <a:latin typeface="Georgia"/>
                          <a:cs typeface="Calibri"/>
                        </a:rPr>
                        <a:t>3. Child Care Affordability* </a:t>
                      </a:r>
                    </a:p>
                  </a:txBody>
                  <a:tcPr/>
                </a:tc>
                <a:tc>
                  <a:txBody>
                    <a:bodyPr/>
                    <a:lstStyle/>
                    <a:p>
                      <a:pPr marL="285750" marR="0" lvl="0" indent="-285750" algn="l" defTabSz="914400" rtl="0" eaLnBrk="1" fontAlgn="auto" latinLnBrk="0" hangingPunct="1">
                        <a:lnSpc>
                          <a:spcPct val="100000"/>
                        </a:lnSpc>
                        <a:spcBef>
                          <a:spcPts val="0"/>
                        </a:spcBef>
                        <a:spcAft>
                          <a:spcPts val="0"/>
                        </a:spcAft>
                        <a:buClr>
                          <a:schemeClr val="tx1"/>
                        </a:buClr>
                        <a:buSzTx/>
                        <a:buFont typeface="Arial" panose="020B0604020202020204" pitchFamily="34" charset="0"/>
                        <a:buChar char="•"/>
                        <a:tabLst/>
                        <a:defRPr/>
                      </a:pPr>
                      <a:r>
                        <a:rPr lang="en-US" sz="1500">
                          <a:latin typeface="Georgia"/>
                          <a:cs typeface="Calibri"/>
                        </a:rPr>
                        <a:t>Policies related to determining family copayments</a:t>
                      </a:r>
                    </a:p>
                    <a:p>
                      <a:pPr marL="285750" marR="0" lvl="0" indent="-285750" algn="l" defTabSz="914400" rtl="0" eaLnBrk="1" fontAlgn="auto" latinLnBrk="0" hangingPunct="1">
                        <a:lnSpc>
                          <a:spcPct val="100000"/>
                        </a:lnSpc>
                        <a:spcBef>
                          <a:spcPts val="0"/>
                        </a:spcBef>
                        <a:spcAft>
                          <a:spcPts val="0"/>
                        </a:spcAft>
                        <a:buClr>
                          <a:schemeClr val="tx1"/>
                        </a:buClr>
                        <a:buSzTx/>
                        <a:buFont typeface="Arial" panose="020B0604020202020204" pitchFamily="34" charset="0"/>
                        <a:buChar char="•"/>
                        <a:tabLst/>
                        <a:defRPr/>
                      </a:pPr>
                      <a:r>
                        <a:rPr lang="en-US" sz="1500">
                          <a:latin typeface="Georgia"/>
                          <a:cs typeface="Calibri"/>
                        </a:rPr>
                        <a:t>Policies related to waiving copayments or making copayments affordable to families</a:t>
                      </a:r>
                    </a:p>
                  </a:txBody>
                  <a:tcPr/>
                </a:tc>
                <a:extLst>
                  <a:ext uri="{0D108BD9-81ED-4DB2-BD59-A6C34878D82A}">
                    <a16:rowId xmlns:a16="http://schemas.microsoft.com/office/drawing/2014/main" val="129534329"/>
                  </a:ext>
                </a:extLst>
              </a:tr>
              <a:tr h="807857">
                <a:tc>
                  <a:txBody>
                    <a:bodyPr/>
                    <a:lstStyle/>
                    <a:p>
                      <a:pPr marL="169545" indent="-169545"/>
                      <a:r>
                        <a:rPr lang="en-US" sz="1500">
                          <a:latin typeface="Georgia"/>
                          <a:cs typeface="Calibri"/>
                        </a:rPr>
                        <a:t>4. Parental Choice, Equal Access, Payment Rates, and Payment Practices*</a:t>
                      </a:r>
                    </a:p>
                  </a:txBody>
                  <a:tcPr/>
                </a:tc>
                <a:tc>
                  <a:txBody>
                    <a:bodyPr/>
                    <a:lstStyle/>
                    <a:p>
                      <a:pPr marL="285750" indent="-285750">
                        <a:buClr>
                          <a:schemeClr val="tx1"/>
                        </a:buClr>
                        <a:buFont typeface="Arial" panose="020B0604020202020204" pitchFamily="34" charset="0"/>
                        <a:buChar char="•"/>
                      </a:pPr>
                      <a:r>
                        <a:rPr lang="en-US" sz="1500">
                          <a:latin typeface="Georgia"/>
                          <a:cs typeface="Calibri"/>
                        </a:rPr>
                        <a:t>Policies that ensure participating families have access to the full range of child care providers</a:t>
                      </a:r>
                    </a:p>
                    <a:p>
                      <a:pPr marL="285750" indent="-285750">
                        <a:buClr>
                          <a:schemeClr val="tx1"/>
                        </a:buClr>
                        <a:buFont typeface="Arial" panose="020B0604020202020204" pitchFamily="34" charset="0"/>
                        <a:buChar char="•"/>
                      </a:pPr>
                      <a:r>
                        <a:rPr lang="en-US" sz="1500">
                          <a:latin typeface="Georgia"/>
                          <a:cs typeface="Calibri"/>
                        </a:rPr>
                        <a:t>How the Lead Agency establishes adequate payment rates for providers and fair payment practices for providers</a:t>
                      </a:r>
                    </a:p>
                    <a:p>
                      <a:pPr marL="285750" indent="-285750">
                        <a:buClr>
                          <a:schemeClr val="tx1"/>
                        </a:buClr>
                        <a:buFont typeface="Arial" panose="020B0604020202020204" pitchFamily="34" charset="0"/>
                        <a:buChar char="•"/>
                      </a:pPr>
                      <a:r>
                        <a:rPr lang="en-US" sz="1500">
                          <a:latin typeface="Georgia"/>
                          <a:cs typeface="Calibri"/>
                        </a:rPr>
                        <a:t>Strategies for building supply</a:t>
                      </a:r>
                    </a:p>
                  </a:txBody>
                  <a:tcPr/>
                </a:tc>
                <a:extLst>
                  <a:ext uri="{0D108BD9-81ED-4DB2-BD59-A6C34878D82A}">
                    <a16:rowId xmlns:a16="http://schemas.microsoft.com/office/drawing/2014/main" val="2046491567"/>
                  </a:ext>
                </a:extLst>
              </a:tr>
              <a:tr h="877774">
                <a:tc>
                  <a:txBody>
                    <a:bodyPr/>
                    <a:lstStyle/>
                    <a:p>
                      <a:r>
                        <a:rPr lang="en-US" sz="1500">
                          <a:latin typeface="Georgia"/>
                          <a:cs typeface="Calibri"/>
                        </a:rPr>
                        <a:t>5. Health and Safety of Child Care Settings</a:t>
                      </a:r>
                    </a:p>
                  </a:txBody>
                  <a:tcPr/>
                </a:tc>
                <a:tc>
                  <a:txBody>
                    <a:bodyPr/>
                    <a:lstStyle/>
                    <a:p>
                      <a:pPr marL="285750" indent="-285750">
                        <a:buClr>
                          <a:schemeClr val="tx1"/>
                        </a:buClr>
                        <a:buFont typeface="Arial" panose="020B0604020202020204" pitchFamily="34" charset="0"/>
                        <a:buChar char="•"/>
                      </a:pPr>
                      <a:r>
                        <a:rPr lang="en-US" sz="1500">
                          <a:latin typeface="Georgia"/>
                          <a:cs typeface="Calibri"/>
                        </a:rPr>
                        <a:t>Description of child care providers that are subject to and exempt from licensing </a:t>
                      </a:r>
                    </a:p>
                    <a:p>
                      <a:pPr marL="285750" indent="-285750">
                        <a:buClr>
                          <a:schemeClr val="tx1"/>
                        </a:buClr>
                        <a:buFont typeface="Arial" panose="020B0604020202020204" pitchFamily="34" charset="0"/>
                        <a:buChar char="•"/>
                      </a:pPr>
                      <a:r>
                        <a:rPr lang="en-US" sz="1500">
                          <a:latin typeface="Georgia"/>
                          <a:cs typeface="Calibri"/>
                        </a:rPr>
                        <a:t>How the state implements, monitors, and enforces CCDBG-required health and safety standards, including pre-service orientation and professional development requirements </a:t>
                      </a:r>
                    </a:p>
                    <a:p>
                      <a:pPr marL="285750" indent="-285750">
                        <a:buClr>
                          <a:schemeClr val="tx1"/>
                        </a:buClr>
                        <a:buFont typeface="Arial" panose="020B0604020202020204" pitchFamily="34" charset="0"/>
                        <a:buChar char="•"/>
                      </a:pPr>
                      <a:r>
                        <a:rPr lang="en-US" sz="1500">
                          <a:latin typeface="Georgia"/>
                          <a:cs typeface="Calibri"/>
                        </a:rPr>
                        <a:t>State policies related to comprehensive background checks </a:t>
                      </a:r>
                    </a:p>
                  </a:txBody>
                  <a:tcPr/>
                </a:tc>
                <a:extLst>
                  <a:ext uri="{0D108BD9-81ED-4DB2-BD59-A6C34878D82A}">
                    <a16:rowId xmlns:a16="http://schemas.microsoft.com/office/drawing/2014/main" val="1392170500"/>
                  </a:ext>
                </a:extLst>
              </a:tr>
            </a:tbl>
          </a:graphicData>
        </a:graphic>
      </p:graphicFrame>
      <p:sp>
        <p:nvSpPr>
          <p:cNvPr id="4" name="TextBox 3">
            <a:extLst>
              <a:ext uri="{FF2B5EF4-FFF2-40B4-BE49-F238E27FC236}">
                <a16:creationId xmlns:a16="http://schemas.microsoft.com/office/drawing/2014/main" id="{0D2ADB15-6A7B-6305-72AF-E56E1209F4F6}"/>
              </a:ext>
            </a:extLst>
          </p:cNvPr>
          <p:cNvSpPr txBox="1"/>
          <p:nvPr/>
        </p:nvSpPr>
        <p:spPr>
          <a:xfrm>
            <a:off x="7242544" y="6089318"/>
            <a:ext cx="4621619" cy="261610"/>
          </a:xfrm>
          <a:prstGeom prst="rect">
            <a:avLst/>
          </a:prstGeom>
          <a:noFill/>
        </p:spPr>
        <p:txBody>
          <a:bodyPr wrap="square" rtlCol="0">
            <a:spAutoFit/>
          </a:bodyPr>
          <a:lstStyle/>
          <a:p>
            <a:r>
              <a:rPr lang="en-US" sz="1050" i="1">
                <a:latin typeface="Georgia" panose="02040502050405020303" pitchFamily="18" charset="0"/>
              </a:rPr>
              <a:t>*Section is relevant only to the Child Care Subsidy Program in Virginia.</a:t>
            </a:r>
          </a:p>
        </p:txBody>
      </p:sp>
    </p:spTree>
    <p:extLst>
      <p:ext uri="{BB962C8B-B14F-4D97-AF65-F5344CB8AC3E}">
        <p14:creationId xmlns:p14="http://schemas.microsoft.com/office/powerpoint/2010/main" val="1749665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46468-8234-33E1-BC60-9133A602A8FB}"/>
              </a:ext>
            </a:extLst>
          </p:cNvPr>
          <p:cNvSpPr>
            <a:spLocks noGrp="1"/>
          </p:cNvSpPr>
          <p:nvPr>
            <p:ph type="title"/>
          </p:nvPr>
        </p:nvSpPr>
        <p:spPr/>
        <p:txBody>
          <a:bodyPr>
            <a:normAutofit/>
          </a:bodyPr>
          <a:lstStyle/>
          <a:p>
            <a:r>
              <a:rPr lang="en-US" sz="4000"/>
              <a:t>What the CCDF State Plan Covers (2 of 2)</a:t>
            </a:r>
          </a:p>
        </p:txBody>
      </p:sp>
      <p:sp>
        <p:nvSpPr>
          <p:cNvPr id="3" name="Slide Number Placeholder 2">
            <a:extLst>
              <a:ext uri="{FF2B5EF4-FFF2-40B4-BE49-F238E27FC236}">
                <a16:creationId xmlns:a16="http://schemas.microsoft.com/office/drawing/2014/main" id="{1EB5B6CD-5602-BBAB-C1F4-C206CCF2E46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6</a:t>
            </a:fld>
            <a:endParaRPr lang="en-US"/>
          </a:p>
        </p:txBody>
      </p:sp>
      <p:graphicFrame>
        <p:nvGraphicFramePr>
          <p:cNvPr id="6" name="Table 5">
            <a:extLst>
              <a:ext uri="{FF2B5EF4-FFF2-40B4-BE49-F238E27FC236}">
                <a16:creationId xmlns:a16="http://schemas.microsoft.com/office/drawing/2014/main" id="{CB6FBE80-017D-5B99-96AE-13640B459E98}"/>
              </a:ext>
            </a:extLst>
          </p:cNvPr>
          <p:cNvGraphicFramePr>
            <a:graphicFrameLocks noGrp="1"/>
          </p:cNvGraphicFramePr>
          <p:nvPr>
            <p:extLst>
              <p:ext uri="{D42A27DB-BD31-4B8C-83A1-F6EECF244321}">
                <p14:modId xmlns:p14="http://schemas.microsoft.com/office/powerpoint/2010/main" val="1516769611"/>
              </p:ext>
            </p:extLst>
          </p:nvPr>
        </p:nvGraphicFramePr>
        <p:xfrm>
          <a:off x="287079" y="1429970"/>
          <a:ext cx="11546957" cy="4941570"/>
        </p:xfrm>
        <a:graphic>
          <a:graphicData uri="http://schemas.openxmlformats.org/drawingml/2006/table">
            <a:tbl>
              <a:tblPr firstRow="1" bandRow="1">
                <a:tableStyleId>{5C22544A-7EE6-4342-B048-85BDC9FD1C3A}</a:tableStyleId>
              </a:tblPr>
              <a:tblGrid>
                <a:gridCol w="3431801">
                  <a:extLst>
                    <a:ext uri="{9D8B030D-6E8A-4147-A177-3AD203B41FA5}">
                      <a16:colId xmlns:a16="http://schemas.microsoft.com/office/drawing/2014/main" val="2211759022"/>
                    </a:ext>
                  </a:extLst>
                </a:gridCol>
                <a:gridCol w="8115156">
                  <a:extLst>
                    <a:ext uri="{9D8B030D-6E8A-4147-A177-3AD203B41FA5}">
                      <a16:colId xmlns:a16="http://schemas.microsoft.com/office/drawing/2014/main" val="1589568197"/>
                    </a:ext>
                  </a:extLst>
                </a:gridCol>
              </a:tblGrid>
              <a:tr h="280447">
                <a:tc>
                  <a:txBody>
                    <a:bodyPr/>
                    <a:lstStyle/>
                    <a:p>
                      <a:pPr algn="ctr"/>
                      <a:r>
                        <a:rPr lang="en-US" sz="1800">
                          <a:latin typeface="Georgia"/>
                        </a:rPr>
                        <a:t>State Plan Section</a:t>
                      </a:r>
                    </a:p>
                  </a:txBody>
                  <a:tcPr/>
                </a:tc>
                <a:tc>
                  <a:txBody>
                    <a:bodyPr/>
                    <a:lstStyle/>
                    <a:p>
                      <a:pPr algn="ctr"/>
                      <a:r>
                        <a:rPr lang="en-US" sz="1800">
                          <a:latin typeface="Georgia"/>
                        </a:rPr>
                        <a:t>Key Topics</a:t>
                      </a:r>
                    </a:p>
                  </a:txBody>
                  <a:tcPr/>
                </a:tc>
                <a:extLst>
                  <a:ext uri="{0D108BD9-81ED-4DB2-BD59-A6C34878D82A}">
                    <a16:rowId xmlns:a16="http://schemas.microsoft.com/office/drawing/2014/main" val="2216737855"/>
                  </a:ext>
                </a:extLst>
              </a:tr>
              <a:tr h="743111">
                <a:tc>
                  <a:txBody>
                    <a:bodyPr/>
                    <a:lstStyle/>
                    <a:p>
                      <a:pPr marL="169545" indent="-169545"/>
                      <a:r>
                        <a:rPr lang="en-US" sz="1500">
                          <a:latin typeface="Georgia"/>
                        </a:rPr>
                        <a:t>6. Support for a Skilled, Qualified, and Compensated Child Care Workforce</a:t>
                      </a:r>
                    </a:p>
                  </a:txBody>
                  <a:tcPr/>
                </a:tc>
                <a:tc>
                  <a:txBody>
                    <a:bodyPr/>
                    <a:lstStyle/>
                    <a:p>
                      <a:pPr marL="285750" indent="-285750">
                        <a:buClr>
                          <a:schemeClr val="tx1"/>
                        </a:buClr>
                        <a:buFont typeface="Arial" panose="020B0604020202020204" pitchFamily="34" charset="0"/>
                        <a:buChar char="•"/>
                      </a:pPr>
                      <a:r>
                        <a:rPr lang="en-US" sz="1500">
                          <a:latin typeface="Georgia"/>
                        </a:rPr>
                        <a:t>Strategies to support recruitment, retention, and compensation </a:t>
                      </a:r>
                    </a:p>
                    <a:p>
                      <a:pPr marL="285750" indent="-285750">
                        <a:buClr>
                          <a:schemeClr val="tx1"/>
                        </a:buClr>
                        <a:buFont typeface="Arial" panose="020B0604020202020204" pitchFamily="34" charset="0"/>
                        <a:buChar char="•"/>
                      </a:pPr>
                      <a:r>
                        <a:rPr lang="en-US" sz="1500">
                          <a:latin typeface="Georgia"/>
                        </a:rPr>
                        <a:t>Components and implementation of the state professional development framework</a:t>
                      </a:r>
                    </a:p>
                    <a:p>
                      <a:pPr marL="285750" indent="-285750">
                        <a:buClr>
                          <a:schemeClr val="tx1"/>
                        </a:buClr>
                        <a:buFont typeface="Arial" panose="020B0604020202020204" pitchFamily="34" charset="0"/>
                        <a:buChar char="•"/>
                      </a:pPr>
                      <a:r>
                        <a:rPr lang="en-US" sz="1500">
                          <a:latin typeface="Georgia"/>
                        </a:rPr>
                        <a:t>Components and implementation of the state early learning and developmental guidelines</a:t>
                      </a:r>
                    </a:p>
                  </a:txBody>
                  <a:tcPr/>
                </a:tc>
                <a:extLst>
                  <a:ext uri="{0D108BD9-81ED-4DB2-BD59-A6C34878D82A}">
                    <a16:rowId xmlns:a16="http://schemas.microsoft.com/office/drawing/2014/main" val="122392402"/>
                  </a:ext>
                </a:extLst>
              </a:tr>
              <a:tr h="552450">
                <a:tc>
                  <a:txBody>
                    <a:bodyPr/>
                    <a:lstStyle/>
                    <a:p>
                      <a:r>
                        <a:rPr lang="en-US" sz="1500">
                          <a:latin typeface="Georgia"/>
                        </a:rPr>
                        <a:t>7. Quality Improvement Activities</a:t>
                      </a:r>
                    </a:p>
                  </a:txBody>
                  <a:tcPr/>
                </a:tc>
                <a:tc>
                  <a:txBody>
                    <a:bodyPr/>
                    <a:lstStyle/>
                    <a:p>
                      <a:pPr marL="285750" indent="-285750">
                        <a:buClr>
                          <a:schemeClr val="tx1"/>
                        </a:buClr>
                        <a:buFont typeface="Arial" panose="020B0604020202020204" pitchFamily="34" charset="0"/>
                        <a:buChar char="•"/>
                      </a:pPr>
                      <a:r>
                        <a:rPr lang="en-US" sz="1500">
                          <a:latin typeface="Georgia"/>
                        </a:rPr>
                        <a:t>How the state determines where to invest funding to support quality</a:t>
                      </a:r>
                    </a:p>
                    <a:p>
                      <a:pPr marL="285750" indent="-285750">
                        <a:buClr>
                          <a:schemeClr val="tx1"/>
                        </a:buClr>
                        <a:buFont typeface="Arial" panose="020B0604020202020204" pitchFamily="34" charset="0"/>
                        <a:buChar char="•"/>
                      </a:pPr>
                      <a:r>
                        <a:rPr lang="en-US" sz="1500">
                          <a:latin typeface="Georgia"/>
                        </a:rPr>
                        <a:t>How the state uses CCDF to support quality improvement</a:t>
                      </a:r>
                    </a:p>
                  </a:txBody>
                  <a:tcPr/>
                </a:tc>
                <a:extLst>
                  <a:ext uri="{0D108BD9-81ED-4DB2-BD59-A6C34878D82A}">
                    <a16:rowId xmlns:a16="http://schemas.microsoft.com/office/drawing/2014/main" val="2370708169"/>
                  </a:ext>
                </a:extLst>
              </a:tr>
              <a:tr h="1139619">
                <a:tc>
                  <a:txBody>
                    <a:bodyPr/>
                    <a:lstStyle/>
                    <a:p>
                      <a:pPr marL="169545" indent="-169545"/>
                      <a:r>
                        <a:rPr lang="en-US" sz="1500">
                          <a:latin typeface="Georgia"/>
                        </a:rPr>
                        <a:t>8. Lead Agency Coordination and Partnership to Support Service Delivery </a:t>
                      </a:r>
                    </a:p>
                  </a:txBody>
                  <a:tcPr/>
                </a:tc>
                <a:tc>
                  <a:txBody>
                    <a:bodyPr/>
                    <a:lstStyle/>
                    <a:p>
                      <a:pPr marL="287020" indent="-287020">
                        <a:buClr>
                          <a:schemeClr val="tx1"/>
                        </a:buClr>
                        <a:buFont typeface="Arial" panose="020B0604020202020204" pitchFamily="34" charset="0"/>
                        <a:buChar char="•"/>
                      </a:pPr>
                      <a:r>
                        <a:rPr lang="en-US" sz="1500">
                          <a:latin typeface="Georgia"/>
                        </a:rPr>
                        <a:t>Identifies the entities that the Lead Agency collaborates with to implement services</a:t>
                      </a:r>
                    </a:p>
                    <a:p>
                      <a:pPr marL="287020" indent="-287020">
                        <a:buClr>
                          <a:schemeClr val="tx1"/>
                        </a:buClr>
                        <a:buFont typeface="Arial" panose="020B0604020202020204" pitchFamily="34" charset="0"/>
                        <a:buChar char="•"/>
                      </a:pPr>
                      <a:r>
                        <a:rPr lang="en-US" sz="1500">
                          <a:latin typeface="Georgia"/>
                        </a:rPr>
                        <a:t>How the state meets federal matching and maintenance-of-effort requirements</a:t>
                      </a:r>
                    </a:p>
                    <a:p>
                      <a:pPr marL="287020" indent="-287020">
                        <a:buClr>
                          <a:schemeClr val="tx1"/>
                        </a:buClr>
                        <a:buFont typeface="Arial" panose="020B0604020202020204" pitchFamily="34" charset="0"/>
                        <a:buChar char="•"/>
                      </a:pPr>
                      <a:r>
                        <a:rPr lang="en-US" sz="1500">
                          <a:latin typeface="Georgia"/>
                        </a:rPr>
                        <a:t>How the state coordinates with child care resource and referral systems</a:t>
                      </a:r>
                    </a:p>
                    <a:p>
                      <a:pPr marL="287020" indent="-287020">
                        <a:buClr>
                          <a:schemeClr val="tx1"/>
                        </a:buClr>
                        <a:buFont typeface="Arial" panose="020B0604020202020204" pitchFamily="34" charset="0"/>
                        <a:buChar char="•"/>
                      </a:pPr>
                      <a:r>
                        <a:rPr lang="en-US" sz="1500">
                          <a:latin typeface="Georgia"/>
                        </a:rPr>
                        <a:t>How the state encourages public-private partnerships</a:t>
                      </a:r>
                    </a:p>
                    <a:p>
                      <a:pPr marL="287020" indent="-287020">
                        <a:buClr>
                          <a:schemeClr val="tx1"/>
                        </a:buClr>
                        <a:buFont typeface="Arial" panose="020B0604020202020204" pitchFamily="34" charset="0"/>
                        <a:buChar char="•"/>
                      </a:pPr>
                      <a:r>
                        <a:rPr lang="en-US" sz="1500">
                          <a:latin typeface="Georgia"/>
                        </a:rPr>
                        <a:t>Efforts related to disaster preparedness and response plans during emergencies</a:t>
                      </a:r>
                    </a:p>
                  </a:txBody>
                  <a:tcPr/>
                </a:tc>
                <a:extLst>
                  <a:ext uri="{0D108BD9-81ED-4DB2-BD59-A6C34878D82A}">
                    <a16:rowId xmlns:a16="http://schemas.microsoft.com/office/drawing/2014/main" val="129534329"/>
                  </a:ext>
                </a:extLst>
              </a:tr>
              <a:tr h="1139619">
                <a:tc>
                  <a:txBody>
                    <a:bodyPr/>
                    <a:lstStyle/>
                    <a:p>
                      <a:r>
                        <a:rPr lang="en-US" sz="1500">
                          <a:latin typeface="Georgia"/>
                        </a:rPr>
                        <a:t>9. Family Outreach and Consumer Education</a:t>
                      </a:r>
                    </a:p>
                  </a:txBody>
                  <a:tcPr/>
                </a:tc>
                <a:tc>
                  <a:txBody>
                    <a:bodyPr/>
                    <a:lstStyle/>
                    <a:p>
                      <a:pPr marL="285750" indent="-285750">
                        <a:buClr>
                          <a:schemeClr val="tx1"/>
                        </a:buClr>
                        <a:buFont typeface="Arial" panose="020B0604020202020204" pitchFamily="34" charset="0"/>
                        <a:buChar char="•"/>
                      </a:pPr>
                      <a:r>
                        <a:rPr lang="en-US" sz="1500">
                          <a:latin typeface="Georgia"/>
                        </a:rPr>
                        <a:t>Process for parents to submit complaints and how the state maintains records of such complaints</a:t>
                      </a:r>
                    </a:p>
                    <a:p>
                      <a:pPr marL="285750" indent="-285750">
                        <a:buClr>
                          <a:schemeClr val="tx1"/>
                        </a:buClr>
                        <a:buFont typeface="Arial" panose="020B0604020202020204" pitchFamily="34" charset="0"/>
                        <a:buChar char="•"/>
                      </a:pPr>
                      <a:r>
                        <a:rPr lang="en-US" sz="1500">
                          <a:latin typeface="Georgia"/>
                        </a:rPr>
                        <a:t>A description of the state’s consumer education website</a:t>
                      </a:r>
                    </a:p>
                    <a:p>
                      <a:pPr marL="285750" indent="-285750">
                        <a:buClr>
                          <a:schemeClr val="tx1"/>
                        </a:buClr>
                        <a:buFont typeface="Arial" panose="020B0604020202020204" pitchFamily="34" charset="0"/>
                        <a:buChar char="•"/>
                      </a:pPr>
                      <a:r>
                        <a:rPr lang="en-US" sz="1500">
                          <a:latin typeface="Georgia"/>
                        </a:rPr>
                        <a:t>How the state makes information about child care options widely accessible to families</a:t>
                      </a:r>
                    </a:p>
                    <a:p>
                      <a:pPr marL="285750" indent="-285750">
                        <a:buClr>
                          <a:schemeClr val="tx1"/>
                        </a:buClr>
                        <a:buFont typeface="Arial" panose="020B0604020202020204" pitchFamily="34" charset="0"/>
                        <a:buChar char="•"/>
                      </a:pPr>
                      <a:r>
                        <a:rPr lang="en-US" sz="1500">
                          <a:latin typeface="Georgia"/>
                        </a:rPr>
                        <a:t>How the state provides information on developmental screenings to parents</a:t>
                      </a:r>
                    </a:p>
                  </a:txBody>
                  <a:tcPr/>
                </a:tc>
                <a:extLst>
                  <a:ext uri="{0D108BD9-81ED-4DB2-BD59-A6C34878D82A}">
                    <a16:rowId xmlns:a16="http://schemas.microsoft.com/office/drawing/2014/main" val="2046491567"/>
                  </a:ext>
                </a:extLst>
              </a:tr>
              <a:tr h="540162">
                <a:tc>
                  <a:txBody>
                    <a:bodyPr/>
                    <a:lstStyle/>
                    <a:p>
                      <a:r>
                        <a:rPr lang="en-US" sz="1500">
                          <a:latin typeface="Georgia"/>
                        </a:rPr>
                        <a:t>10. Program Integrity and Accountability </a:t>
                      </a:r>
                      <a:endParaRPr lang="en-US"/>
                    </a:p>
                  </a:txBody>
                  <a:tcPr/>
                </a:tc>
                <a:tc>
                  <a:txBody>
                    <a:bodyPr/>
                    <a:lstStyle/>
                    <a:p>
                      <a:pPr marL="285750" indent="-285750">
                        <a:buClr>
                          <a:schemeClr val="tx1"/>
                        </a:buClr>
                        <a:buFont typeface="Arial" panose="020B0604020202020204" pitchFamily="34" charset="0"/>
                        <a:buChar char="•"/>
                      </a:pPr>
                      <a:r>
                        <a:rPr lang="en-US" sz="1500">
                          <a:latin typeface="Georgia"/>
                        </a:rPr>
                        <a:t>How the state implements effective internal controls</a:t>
                      </a:r>
                    </a:p>
                    <a:p>
                      <a:pPr marL="285750" indent="-285750">
                        <a:buClr>
                          <a:schemeClr val="tx1"/>
                        </a:buClr>
                        <a:buFont typeface="Arial" panose="020B0604020202020204" pitchFamily="34" charset="0"/>
                        <a:buChar char="•"/>
                      </a:pPr>
                      <a:r>
                        <a:rPr lang="en-US" sz="1500">
                          <a:latin typeface="Georgia"/>
                        </a:rPr>
                        <a:t>How the state investigates fraud, recovers fraud-related overpayments, and issues sanctions</a:t>
                      </a:r>
                    </a:p>
                  </a:txBody>
                  <a:tcPr/>
                </a:tc>
                <a:extLst>
                  <a:ext uri="{0D108BD9-81ED-4DB2-BD59-A6C34878D82A}">
                    <a16:rowId xmlns:a16="http://schemas.microsoft.com/office/drawing/2014/main" val="1392170500"/>
                  </a:ext>
                </a:extLst>
              </a:tr>
            </a:tbl>
          </a:graphicData>
        </a:graphic>
      </p:graphicFrame>
    </p:spTree>
    <p:extLst>
      <p:ext uri="{BB962C8B-B14F-4D97-AF65-F5344CB8AC3E}">
        <p14:creationId xmlns:p14="http://schemas.microsoft.com/office/powerpoint/2010/main" val="3094851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4FAF814-E116-932E-AE8D-E69205AD14F4}"/>
              </a:ext>
            </a:extLst>
          </p:cNvPr>
          <p:cNvSpPr>
            <a:spLocks noGrp="1"/>
          </p:cNvSpPr>
          <p:nvPr>
            <p:ph type="title"/>
          </p:nvPr>
        </p:nvSpPr>
        <p:spPr/>
        <p:txBody>
          <a:bodyPr>
            <a:normAutofit/>
          </a:bodyPr>
          <a:lstStyle/>
          <a:p>
            <a:r>
              <a:rPr lang="en-US" sz="3600" i="1">
                <a:solidFill>
                  <a:schemeClr val="tx1"/>
                </a:solidFill>
              </a:rPr>
              <a:t>Section 1: Program Administration </a:t>
            </a:r>
          </a:p>
        </p:txBody>
      </p:sp>
      <p:sp>
        <p:nvSpPr>
          <p:cNvPr id="3" name="Slide Number Placeholder 2">
            <a:extLst>
              <a:ext uri="{FF2B5EF4-FFF2-40B4-BE49-F238E27FC236}">
                <a16:creationId xmlns:a16="http://schemas.microsoft.com/office/drawing/2014/main" id="{A09A53DE-CE7D-69F4-3F46-FB95F4C7633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7</a:t>
            </a:fld>
            <a:endParaRPr lang="en-US"/>
          </a:p>
        </p:txBody>
      </p:sp>
    </p:spTree>
    <p:extLst>
      <p:ext uri="{BB962C8B-B14F-4D97-AF65-F5344CB8AC3E}">
        <p14:creationId xmlns:p14="http://schemas.microsoft.com/office/powerpoint/2010/main" val="540849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422B-D49E-B0B6-9FEC-02F1A435B036}"/>
              </a:ext>
            </a:extLst>
          </p:cNvPr>
          <p:cNvSpPr>
            <a:spLocks noGrp="1"/>
          </p:cNvSpPr>
          <p:nvPr>
            <p:ph type="title"/>
          </p:nvPr>
        </p:nvSpPr>
        <p:spPr/>
        <p:txBody>
          <a:bodyPr>
            <a:normAutofit/>
          </a:bodyPr>
          <a:lstStyle/>
          <a:p>
            <a:r>
              <a:rPr lang="en-US" sz="4000"/>
              <a:t> Section 1: Program Administration </a:t>
            </a:r>
          </a:p>
        </p:txBody>
      </p:sp>
      <p:sp>
        <p:nvSpPr>
          <p:cNvPr id="3" name="Content Placeholder 2">
            <a:extLst>
              <a:ext uri="{FF2B5EF4-FFF2-40B4-BE49-F238E27FC236}">
                <a16:creationId xmlns:a16="http://schemas.microsoft.com/office/drawing/2014/main" id="{B6B78398-E339-6FA1-F094-DD185A5213B8}"/>
              </a:ext>
            </a:extLst>
          </p:cNvPr>
          <p:cNvSpPr>
            <a:spLocks noGrp="1"/>
          </p:cNvSpPr>
          <p:nvPr>
            <p:ph type="body" idx="1"/>
          </p:nvPr>
        </p:nvSpPr>
        <p:spPr>
          <a:xfrm>
            <a:off x="645459" y="1483504"/>
            <a:ext cx="10515600" cy="5168308"/>
          </a:xfrm>
        </p:spPr>
        <p:txBody>
          <a:bodyPr spcFirstLastPara="1" vert="horz" wrap="square" lIns="91440" tIns="45720" rIns="91440" bIns="45720" rtlCol="0" anchor="t" anchorCtr="0">
            <a:noAutofit/>
          </a:bodyPr>
          <a:lstStyle/>
          <a:p>
            <a:pPr marL="114300" indent="0">
              <a:lnSpc>
                <a:spcPct val="100000"/>
              </a:lnSpc>
              <a:spcBef>
                <a:spcPts val="0"/>
              </a:spcBef>
              <a:spcAft>
                <a:spcPts val="1200"/>
              </a:spcAft>
              <a:buNone/>
            </a:pPr>
            <a:r>
              <a:rPr lang="en-US" sz="2200" b="1">
                <a:solidFill>
                  <a:schemeClr val="accent3"/>
                </a:solidFill>
              </a:rPr>
              <a:t>Section 1 includes information on the Lead Agency, Lead Agency leadership, and the entities and individuals that implement various aspects of CCDBG. Key highlights include:</a:t>
            </a:r>
          </a:p>
          <a:p>
            <a:pPr>
              <a:lnSpc>
                <a:spcPct val="100000"/>
              </a:lnSpc>
              <a:spcBef>
                <a:spcPts val="0"/>
              </a:spcBef>
              <a:spcAft>
                <a:spcPts val="1200"/>
              </a:spcAft>
            </a:pPr>
            <a:r>
              <a:rPr lang="en-US" sz="2200">
                <a:solidFill>
                  <a:schemeClr val="accent3"/>
                </a:solidFill>
              </a:rPr>
              <a:t>VDOE is CCDF Lead Agency. All related policies are set at the state level.</a:t>
            </a:r>
          </a:p>
          <a:p>
            <a:pPr>
              <a:lnSpc>
                <a:spcPct val="100000"/>
              </a:lnSpc>
              <a:spcBef>
                <a:spcPts val="0"/>
              </a:spcBef>
              <a:spcAft>
                <a:spcPts val="1200"/>
              </a:spcAft>
            </a:pPr>
            <a:r>
              <a:rPr lang="en-US" sz="2200">
                <a:solidFill>
                  <a:schemeClr val="accent3"/>
                </a:solidFill>
              </a:rPr>
              <a:t>Core CCDF activities are implemented by VDOE and key partners. </a:t>
            </a:r>
          </a:p>
          <a:p>
            <a:pPr marL="114300" indent="0">
              <a:lnSpc>
                <a:spcPct val="100000"/>
              </a:lnSpc>
              <a:spcBef>
                <a:spcPts val="0"/>
              </a:spcBef>
              <a:spcAft>
                <a:spcPts val="1200"/>
              </a:spcAft>
              <a:buNone/>
            </a:pPr>
            <a:endParaRPr lang="en-US" sz="2200">
              <a:solidFill>
                <a:schemeClr val="accent3"/>
              </a:solidFill>
            </a:endParaRPr>
          </a:p>
          <a:p>
            <a:pPr marL="114300" indent="0">
              <a:lnSpc>
                <a:spcPct val="100000"/>
              </a:lnSpc>
              <a:spcBef>
                <a:spcPts val="0"/>
              </a:spcBef>
              <a:spcAft>
                <a:spcPts val="1200"/>
              </a:spcAft>
              <a:buNone/>
            </a:pPr>
            <a:endParaRPr lang="en-US" sz="2200" b="1">
              <a:solidFill>
                <a:schemeClr val="accent3"/>
              </a:solidFill>
            </a:endParaRPr>
          </a:p>
          <a:p>
            <a:pPr marL="114300" indent="0">
              <a:lnSpc>
                <a:spcPct val="100000"/>
              </a:lnSpc>
              <a:spcBef>
                <a:spcPts val="0"/>
              </a:spcBef>
              <a:spcAft>
                <a:spcPts val="1200"/>
              </a:spcAft>
              <a:buNone/>
            </a:pPr>
            <a:endParaRPr lang="en-US" sz="2200" b="1">
              <a:solidFill>
                <a:schemeClr val="accent3"/>
              </a:solidFill>
            </a:endParaRPr>
          </a:p>
        </p:txBody>
      </p:sp>
      <p:sp>
        <p:nvSpPr>
          <p:cNvPr id="5" name="Slide Number Placeholder 4">
            <a:extLst>
              <a:ext uri="{FF2B5EF4-FFF2-40B4-BE49-F238E27FC236}">
                <a16:creationId xmlns:a16="http://schemas.microsoft.com/office/drawing/2014/main" id="{8EB5DF48-1E2E-ED06-36BD-966748C28D9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8</a:t>
            </a:fld>
            <a:endParaRPr lang="en-US"/>
          </a:p>
        </p:txBody>
      </p:sp>
      <p:graphicFrame>
        <p:nvGraphicFramePr>
          <p:cNvPr id="4" name="Table 3">
            <a:extLst>
              <a:ext uri="{FF2B5EF4-FFF2-40B4-BE49-F238E27FC236}">
                <a16:creationId xmlns:a16="http://schemas.microsoft.com/office/drawing/2014/main" id="{6A99C584-4A8A-9929-B336-12EF4FF93454}"/>
              </a:ext>
            </a:extLst>
          </p:cNvPr>
          <p:cNvGraphicFramePr>
            <a:graphicFrameLocks noGrp="1"/>
          </p:cNvGraphicFramePr>
          <p:nvPr>
            <p:extLst>
              <p:ext uri="{D42A27DB-BD31-4B8C-83A1-F6EECF244321}">
                <p14:modId xmlns:p14="http://schemas.microsoft.com/office/powerpoint/2010/main" val="1074263226"/>
              </p:ext>
            </p:extLst>
          </p:nvPr>
        </p:nvGraphicFramePr>
        <p:xfrm>
          <a:off x="741680" y="3701897"/>
          <a:ext cx="10728960" cy="2494923"/>
        </p:xfrm>
        <a:graphic>
          <a:graphicData uri="http://schemas.openxmlformats.org/drawingml/2006/table">
            <a:tbl>
              <a:tblPr firstRow="1" bandRow="1">
                <a:tableStyleId>{5C22544A-7EE6-4342-B048-85BDC9FD1C3A}</a:tableStyleId>
              </a:tblPr>
              <a:tblGrid>
                <a:gridCol w="3576320">
                  <a:extLst>
                    <a:ext uri="{9D8B030D-6E8A-4147-A177-3AD203B41FA5}">
                      <a16:colId xmlns:a16="http://schemas.microsoft.com/office/drawing/2014/main" val="3674714040"/>
                    </a:ext>
                  </a:extLst>
                </a:gridCol>
                <a:gridCol w="3576320">
                  <a:extLst>
                    <a:ext uri="{9D8B030D-6E8A-4147-A177-3AD203B41FA5}">
                      <a16:colId xmlns:a16="http://schemas.microsoft.com/office/drawing/2014/main" val="278054778"/>
                    </a:ext>
                  </a:extLst>
                </a:gridCol>
                <a:gridCol w="3576320">
                  <a:extLst>
                    <a:ext uri="{9D8B030D-6E8A-4147-A177-3AD203B41FA5}">
                      <a16:colId xmlns:a16="http://schemas.microsoft.com/office/drawing/2014/main" val="596502535"/>
                    </a:ext>
                  </a:extLst>
                </a:gridCol>
              </a:tblGrid>
              <a:tr h="759324">
                <a:tc>
                  <a:txBody>
                    <a:bodyPr/>
                    <a:lstStyle/>
                    <a:p>
                      <a:pPr algn="ctr"/>
                      <a:r>
                        <a:rPr lang="en-US" sz="1800">
                          <a:latin typeface="Georgia" panose="02040502050405020303" pitchFamily="18" charset="0"/>
                        </a:rPr>
                        <a:t>VDOE</a:t>
                      </a:r>
                    </a:p>
                  </a:txBody>
                  <a:tcPr anchor="ctr"/>
                </a:tc>
                <a:tc>
                  <a:txBody>
                    <a:bodyPr/>
                    <a:lstStyle/>
                    <a:p>
                      <a:pPr algn="ctr"/>
                      <a:r>
                        <a:rPr lang="en-US" sz="1800">
                          <a:latin typeface="Georgia" panose="02040502050405020303" pitchFamily="18" charset="0"/>
                        </a:rPr>
                        <a:t>VDSS</a:t>
                      </a:r>
                    </a:p>
                  </a:txBody>
                  <a:tcPr anchor="ctr"/>
                </a:tc>
                <a:tc>
                  <a:txBody>
                    <a:bodyPr/>
                    <a:lstStyle/>
                    <a:p>
                      <a:pPr algn="ctr"/>
                      <a:r>
                        <a:rPr lang="en-US" sz="1800">
                          <a:latin typeface="Georgia" panose="02040502050405020303" pitchFamily="18" charset="0"/>
                        </a:rPr>
                        <a:t>Local departments of social services</a:t>
                      </a:r>
                    </a:p>
                  </a:txBody>
                  <a:tcPr anchor="ctr"/>
                </a:tc>
                <a:extLst>
                  <a:ext uri="{0D108BD9-81ED-4DB2-BD59-A6C34878D82A}">
                    <a16:rowId xmlns:a16="http://schemas.microsoft.com/office/drawing/2014/main" val="2238434042"/>
                  </a:ext>
                </a:extLst>
              </a:tr>
              <a:tr h="1735599">
                <a:tc>
                  <a:txBody>
                    <a:bodyPr/>
                    <a:lstStyle/>
                    <a:p>
                      <a:pPr marL="285750" indent="-285750" algn="l">
                        <a:buFont typeface="Arial" panose="020B0604020202020204" pitchFamily="34" charset="0"/>
                        <a:buChar char="•"/>
                      </a:pPr>
                      <a:r>
                        <a:rPr lang="en-US" sz="1800">
                          <a:latin typeface="Georgia" panose="02040502050405020303" pitchFamily="18" charset="0"/>
                        </a:rPr>
                        <a:t>Monitors licensed and license-exempt child care programs</a:t>
                      </a:r>
                    </a:p>
                    <a:p>
                      <a:pPr marL="285750" indent="-285750" algn="l">
                        <a:buFont typeface="Arial" panose="020B0604020202020204" pitchFamily="34" charset="0"/>
                        <a:buChar char="•"/>
                      </a:pPr>
                      <a:r>
                        <a:rPr lang="en-US" sz="1800">
                          <a:latin typeface="Georgia" panose="02040502050405020303" pitchFamily="18" charset="0"/>
                        </a:rPr>
                        <a:t>Implements quality improvement activities</a:t>
                      </a:r>
                    </a:p>
                  </a:txBody>
                  <a:tcPr/>
                </a:tc>
                <a:tc>
                  <a:txBody>
                    <a:bodyPr/>
                    <a:lstStyle/>
                    <a:p>
                      <a:pPr marL="285750" indent="-285750" algn="l">
                        <a:buFont typeface="Arial" panose="020B0604020202020204" pitchFamily="34" charset="0"/>
                        <a:buChar char="•"/>
                      </a:pPr>
                      <a:r>
                        <a:rPr lang="en-US" sz="1800">
                          <a:latin typeface="Georgia" panose="02040502050405020303" pitchFamily="18" charset="0"/>
                        </a:rPr>
                        <a:t>Issues payments to providers in the Child Care Subsidy Program </a:t>
                      </a:r>
                    </a:p>
                  </a:txBody>
                  <a:tcPr/>
                </a:tc>
                <a:tc>
                  <a:txBody>
                    <a:bodyPr/>
                    <a:lstStyle/>
                    <a:p>
                      <a:pPr marL="285750" indent="-285750" algn="l">
                        <a:buFont typeface="Arial" panose="020B0604020202020204" pitchFamily="34" charset="0"/>
                        <a:buChar char="•"/>
                      </a:pPr>
                      <a:r>
                        <a:rPr lang="en-US" sz="1800">
                          <a:latin typeface="Georgia" panose="02040502050405020303" pitchFamily="18" charset="0"/>
                        </a:rPr>
                        <a:t>Conducts eligibility determination for the Child Care Subsidy Program</a:t>
                      </a:r>
                    </a:p>
                    <a:p>
                      <a:pPr marL="285750" indent="-285750" algn="l">
                        <a:buFont typeface="Arial" panose="020B0604020202020204" pitchFamily="34" charset="0"/>
                        <a:buChar char="•"/>
                      </a:pPr>
                      <a:r>
                        <a:rPr lang="en-US" sz="1800">
                          <a:latin typeface="Georgia" panose="02040502050405020303" pitchFamily="18" charset="0"/>
                        </a:rPr>
                        <a:t>Provides consumer education supports to eligible families</a:t>
                      </a:r>
                    </a:p>
                  </a:txBody>
                  <a:tcPr/>
                </a:tc>
                <a:extLst>
                  <a:ext uri="{0D108BD9-81ED-4DB2-BD59-A6C34878D82A}">
                    <a16:rowId xmlns:a16="http://schemas.microsoft.com/office/drawing/2014/main" val="3023478156"/>
                  </a:ext>
                </a:extLst>
              </a:tr>
            </a:tbl>
          </a:graphicData>
        </a:graphic>
      </p:graphicFrame>
    </p:spTree>
    <p:extLst>
      <p:ext uri="{BB962C8B-B14F-4D97-AF65-F5344CB8AC3E}">
        <p14:creationId xmlns:p14="http://schemas.microsoft.com/office/powerpoint/2010/main" val="2019191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4FAF814-E116-932E-AE8D-E69205AD14F4}"/>
              </a:ext>
            </a:extLst>
          </p:cNvPr>
          <p:cNvSpPr>
            <a:spLocks noGrp="1"/>
          </p:cNvSpPr>
          <p:nvPr>
            <p:ph type="title"/>
          </p:nvPr>
        </p:nvSpPr>
        <p:spPr/>
        <p:txBody>
          <a:bodyPr>
            <a:normAutofit/>
          </a:bodyPr>
          <a:lstStyle/>
          <a:p>
            <a:r>
              <a:rPr lang="en-US" sz="3600" i="1">
                <a:solidFill>
                  <a:schemeClr val="tx1"/>
                </a:solidFill>
              </a:rPr>
              <a:t>Section 2: Child and Family Eligibility and Enrollment and Continuity of Care</a:t>
            </a:r>
          </a:p>
        </p:txBody>
      </p:sp>
      <p:sp>
        <p:nvSpPr>
          <p:cNvPr id="3" name="Slide Number Placeholder 2">
            <a:extLst>
              <a:ext uri="{FF2B5EF4-FFF2-40B4-BE49-F238E27FC236}">
                <a16:creationId xmlns:a16="http://schemas.microsoft.com/office/drawing/2014/main" id="{A09A53DE-CE7D-69F4-3F46-FB95F4C7633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9</a:t>
            </a:fld>
            <a:endParaRPr lang="en-US"/>
          </a:p>
        </p:txBody>
      </p:sp>
    </p:spTree>
    <p:extLst>
      <p:ext uri="{BB962C8B-B14F-4D97-AF65-F5344CB8AC3E}">
        <p14:creationId xmlns:p14="http://schemas.microsoft.com/office/powerpoint/2010/main" val="2927767602"/>
      </p:ext>
    </p:extLst>
  </p:cSld>
  <p:clrMapOvr>
    <a:masterClrMapping/>
  </p:clrMapOvr>
</p:sld>
</file>

<file path=ppt/theme/theme1.xml><?xml version="1.0" encoding="utf-8"?>
<a:theme xmlns:a="http://schemas.openxmlformats.org/drawingml/2006/main" name="Office Theme">
  <a:themeElements>
    <a:clrScheme name="VDOE New">
      <a:dk1>
        <a:srgbClr val="003C71"/>
      </a:dk1>
      <a:lt1>
        <a:srgbClr val="FFFFFF"/>
      </a:lt1>
      <a:dk2>
        <a:srgbClr val="003C71"/>
      </a:dk2>
      <a:lt2>
        <a:srgbClr val="FFFFFF"/>
      </a:lt2>
      <a:accent1>
        <a:srgbClr val="003C71"/>
      </a:accent1>
      <a:accent2>
        <a:srgbClr val="FF6A39"/>
      </a:accent2>
      <a:accent3>
        <a:srgbClr val="555555"/>
      </a:accent3>
      <a:accent4>
        <a:srgbClr val="FFC600"/>
      </a:accent4>
      <a:accent5>
        <a:srgbClr val="0160B6"/>
      </a:accent5>
      <a:accent6>
        <a:srgbClr val="279989"/>
      </a:accent6>
      <a:hlink>
        <a:srgbClr val="0563C1"/>
      </a:hlink>
      <a:folHlink>
        <a:srgbClr val="8496B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9C485BD042D884E863C765C3A4F498E" ma:contentTypeVersion="6" ma:contentTypeDescription="Create a new document." ma:contentTypeScope="" ma:versionID="360d4da77b198a6b91d14b248147ea37">
  <xsd:schema xmlns:xsd="http://www.w3.org/2001/XMLSchema" xmlns:xs="http://www.w3.org/2001/XMLSchema" xmlns:p="http://schemas.microsoft.com/office/2006/metadata/properties" xmlns:ns2="1017d1ed-0ec5-4ff0-a8fc-2a7a1ca6f828" xmlns:ns3="4f9db77b-4ab2-451b-a91c-3a3f0dfb15ad" targetNamespace="http://schemas.microsoft.com/office/2006/metadata/properties" ma:root="true" ma:fieldsID="4be20d147caceb6e5ad85f3acb8a86f7" ns2:_="" ns3:_="">
    <xsd:import namespace="1017d1ed-0ec5-4ff0-a8fc-2a7a1ca6f828"/>
    <xsd:import namespace="4f9db77b-4ab2-451b-a91c-3a3f0dfb15a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17d1ed-0ec5-4ff0-a8fc-2a7a1ca6f8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f9db77b-4ab2-451b-a91c-3a3f0dfb15a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4A47245-8B11-4F0D-A278-F893B26D241B}">
  <ds:schemaRefs>
    <ds:schemaRef ds:uri="http://schemas.microsoft.com/office/2006/metadata/properties"/>
    <ds:schemaRef ds:uri="http://purl.org/dc/elements/1.1/"/>
    <ds:schemaRef ds:uri="http://purl.org/dc/terms/"/>
    <ds:schemaRef ds:uri="http://schemas.openxmlformats.org/package/2006/metadata/core-properties"/>
    <ds:schemaRef ds:uri="4f9db77b-4ab2-451b-a91c-3a3f0dfb15ad"/>
    <ds:schemaRef ds:uri="http://schemas.microsoft.com/office/2006/documentManagement/types"/>
    <ds:schemaRef ds:uri="http://purl.org/dc/dcmitype/"/>
    <ds:schemaRef ds:uri="http://schemas.microsoft.com/office/infopath/2007/PartnerControls"/>
    <ds:schemaRef ds:uri="1017d1ed-0ec5-4ff0-a8fc-2a7a1ca6f828"/>
    <ds:schemaRef ds:uri="http://www.w3.org/XML/1998/namespace"/>
  </ds:schemaRefs>
</ds:datastoreItem>
</file>

<file path=customXml/itemProps2.xml><?xml version="1.0" encoding="utf-8"?>
<ds:datastoreItem xmlns:ds="http://schemas.openxmlformats.org/officeDocument/2006/customXml" ds:itemID="{9FA83752-733A-4E46-866D-885A58760F22}">
  <ds:schemaRefs>
    <ds:schemaRef ds:uri="http://schemas.microsoft.com/sharepoint/v3/contenttype/forms"/>
  </ds:schemaRefs>
</ds:datastoreItem>
</file>

<file path=customXml/itemProps3.xml><?xml version="1.0" encoding="utf-8"?>
<ds:datastoreItem xmlns:ds="http://schemas.openxmlformats.org/officeDocument/2006/customXml" ds:itemID="{4F2EBC16-633F-45C2-887B-44B199A0E393}">
  <ds:schemaRefs>
    <ds:schemaRef ds:uri="1017d1ed-0ec5-4ff0-a8fc-2a7a1ca6f828"/>
    <ds:schemaRef ds:uri="4f9db77b-4ab2-451b-a91c-3a3f0dfb15a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4278</Words>
  <Application>Microsoft Office PowerPoint</Application>
  <PresentationFormat>Widescreen</PresentationFormat>
  <Paragraphs>391</Paragraphs>
  <Slides>42</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42</vt:i4>
      </vt:variant>
    </vt:vector>
  </HeadingPairs>
  <TitlesOfParts>
    <vt:vector size="47" baseType="lpstr">
      <vt:lpstr>Arial</vt:lpstr>
      <vt:lpstr>Calibri</vt:lpstr>
      <vt:lpstr>Georgia</vt:lpstr>
      <vt:lpstr>Trebuchet MS</vt:lpstr>
      <vt:lpstr>Office Theme</vt:lpstr>
      <vt:lpstr>Virginia's 2025-2027 CCDF State Plan Draft </vt:lpstr>
      <vt:lpstr>Agenda and Overview</vt:lpstr>
      <vt:lpstr>Overview of 2025-2027 CCDF State Plan</vt:lpstr>
      <vt:lpstr>CCDF State Plan: Overview and 2025-2027 Updates</vt:lpstr>
      <vt:lpstr>What the CCDF State Plan Covers (1 of 2)</vt:lpstr>
      <vt:lpstr>What the CCDF State Plan Covers (2 of 2)</vt:lpstr>
      <vt:lpstr>Section 1: Program Administration </vt:lpstr>
      <vt:lpstr> Section 1: Program Administration </vt:lpstr>
      <vt:lpstr>Section 2: Child and Family Eligibility and Enrollment and Continuity of Care</vt:lpstr>
      <vt:lpstr>Section 2: Child and Family Eligibility and Enrollment (1 of 2)</vt:lpstr>
      <vt:lpstr>Section 2: Child and Family Eligibility and Enrollment (2 of 2)</vt:lpstr>
      <vt:lpstr>Section 3: Child Care Affordability</vt:lpstr>
      <vt:lpstr>Section 3: Child Care Affordability</vt:lpstr>
      <vt:lpstr>Section 4: Parental Choice, Equal Access, Payment Rates, and Payment Practices</vt:lpstr>
      <vt:lpstr>Section 4: Parental Choice, Equal Access, Payment Rates, and Payment Practices (1 of 3)</vt:lpstr>
      <vt:lpstr>Section 4: Parental Choice, Equal Access, Payment Rates, and Payment Practices (2 of 3)</vt:lpstr>
      <vt:lpstr>Section 4: Parental Choice, Equal Access, Payment Rates, and Payment Practices (3 of 3)</vt:lpstr>
      <vt:lpstr>Section 5: Health and Safety of Child Care Settings</vt:lpstr>
      <vt:lpstr>Section 5: Health and Safety of Child Care Settings</vt:lpstr>
      <vt:lpstr>Section 6: Support for a Skilled, Qualified, and Compensated Workforce</vt:lpstr>
      <vt:lpstr>Section 6: Support for a Skilled, Qualified, and Compensated Workforce (1 of 2)</vt:lpstr>
      <vt:lpstr>Section 6: Support for a Skilled, Qualified, and Compensated Workforce (2 of 2)</vt:lpstr>
      <vt:lpstr>Section 7: Quality Improvement Activities</vt:lpstr>
      <vt:lpstr>Section 7: Quality Improvement Activities (1 of 3)</vt:lpstr>
      <vt:lpstr>Section 7: Quality Improvement Activities (2 of 3)</vt:lpstr>
      <vt:lpstr>Section 7: Quality Improvement Activities (3 of 3)</vt:lpstr>
      <vt:lpstr>Section 8: Lead Agency Coordination and Partnerships to Support Service Delivery</vt:lpstr>
      <vt:lpstr>Section 8: Lead Agency Coordination and Partnerships to Support Service Delivery (1 of 2)</vt:lpstr>
      <vt:lpstr>Section 8: Lead Agency Coordination and Partnerships to Support Service Delivery (2 of 2)</vt:lpstr>
      <vt:lpstr>Section 9: Family Outreach and Consumer Education</vt:lpstr>
      <vt:lpstr>Section 9: Family Outreach and Consumer Education (1 of 3)</vt:lpstr>
      <vt:lpstr>Section 9: Family Outreach and Consumer Education (2 of 3)</vt:lpstr>
      <vt:lpstr>Section 9: Family Outreach and Consumer Education (3 of 3)</vt:lpstr>
      <vt:lpstr>Section 10: Program Integrity and Accountability</vt:lpstr>
      <vt:lpstr>Section 10: Program Integrity and Accountability (1 of 2)</vt:lpstr>
      <vt:lpstr>Section 10: Program Integrity and Accountability (2 of 2)</vt:lpstr>
      <vt:lpstr> Summary of Written Public Comments  Receive as of June 3, 2024</vt:lpstr>
      <vt:lpstr>Key Messages to Date</vt:lpstr>
      <vt:lpstr> Oral Public Comment</vt:lpstr>
      <vt:lpstr> Finalizing the CCDF State Plan</vt:lpstr>
      <vt:lpstr>Timeline and Next Steps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Lewis, Alieyyah (DOE)</dc:creator>
  <cp:lastModifiedBy>Lewis, Alieyyah (DOE)</cp:lastModifiedBy>
  <cp:revision>1</cp:revision>
  <dcterms:created xsi:type="dcterms:W3CDTF">2024-05-30T20:07:16Z</dcterms:created>
  <dcterms:modified xsi:type="dcterms:W3CDTF">2024-06-06T20:23:40Z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0x01010029C485BD042D884E863C765C3A4F498E</vt:lpwstr>
  </property>
</Properties>
</file>